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6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0" autoAdjust="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51B31-006C-4D4B-9E25-16C9280B18D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MX"/>
        </a:p>
      </dgm:t>
    </dgm:pt>
    <dgm:pt modelId="{47EDEBE1-244C-4833-A9D3-6EF24C5052F3}">
      <dgm:prSet phldrT="[Texto]"/>
      <dgm:spPr/>
      <dgm:t>
        <a:bodyPr/>
        <a:lstStyle/>
        <a:p>
          <a:pPr algn="just"/>
          <a:r>
            <a:rPr lang="es-MX" dirty="0" smtClean="0">
              <a:solidFill>
                <a:schemeClr val="tx1"/>
              </a:solidFill>
              <a:latin typeface="Arial" pitchFamily="34" charset="0"/>
              <a:cs typeface="Arial" pitchFamily="34" charset="0"/>
            </a:rPr>
            <a:t>En épocas anteriores  el gerente de marketing era quien proyectaba las ventas, el personal de ingeniera y producción se encargaban de determinar que activos eran necesarios para satisfacer esas demandas.</a:t>
          </a:r>
          <a:endParaRPr lang="es-MX" dirty="0">
            <a:solidFill>
              <a:schemeClr val="tx1"/>
            </a:solidFill>
          </a:endParaRPr>
        </a:p>
      </dgm:t>
    </dgm:pt>
    <dgm:pt modelId="{44C48A55-5423-4EFD-A7CC-D770F3D255B6}" type="parTrans" cxnId="{C97CB46C-969E-4C8C-9D5C-B9D9D167432D}">
      <dgm:prSet/>
      <dgm:spPr/>
      <dgm:t>
        <a:bodyPr/>
        <a:lstStyle/>
        <a:p>
          <a:endParaRPr lang="es-MX"/>
        </a:p>
      </dgm:t>
    </dgm:pt>
    <dgm:pt modelId="{4E15E883-584E-45C6-93E2-0E0D4C52934E}" type="sibTrans" cxnId="{C97CB46C-969E-4C8C-9D5C-B9D9D167432D}">
      <dgm:prSet/>
      <dgm:spPr/>
      <dgm:t>
        <a:bodyPr/>
        <a:lstStyle/>
        <a:p>
          <a:endParaRPr lang="es-MX"/>
        </a:p>
      </dgm:t>
    </dgm:pt>
    <dgm:pt modelId="{CA217545-694B-45F0-8E63-4C52AD41B04E}">
      <dgm:prSet phldrT="[Texto]"/>
      <dgm:spPr/>
      <dgm:t>
        <a:bodyPr/>
        <a:lstStyle/>
        <a:p>
          <a:pPr algn="just"/>
          <a:r>
            <a:rPr lang="es-MX" dirty="0" smtClean="0">
              <a:solidFill>
                <a:schemeClr val="tx1"/>
              </a:solidFill>
              <a:latin typeface="Arial" pitchFamily="34" charset="0"/>
              <a:cs typeface="Arial" pitchFamily="34" charset="0"/>
            </a:rPr>
            <a:t>El trabajo del administrador financiero consistía en obtener el dinero que se necesitaba para comprar la planta, equipo y los inventarios necesarios</a:t>
          </a:r>
          <a:endParaRPr lang="es-MX" dirty="0">
            <a:solidFill>
              <a:schemeClr val="tx1"/>
            </a:solidFill>
          </a:endParaRPr>
        </a:p>
      </dgm:t>
    </dgm:pt>
    <dgm:pt modelId="{7AFF418C-232D-4AC2-89FB-9EE34A31958D}" type="parTrans" cxnId="{85EA8040-6685-40E2-93FD-51F9521D9DD2}">
      <dgm:prSet/>
      <dgm:spPr/>
      <dgm:t>
        <a:bodyPr/>
        <a:lstStyle/>
        <a:p>
          <a:endParaRPr lang="es-MX"/>
        </a:p>
      </dgm:t>
    </dgm:pt>
    <dgm:pt modelId="{D7ECC1BF-3F1A-4FB7-A2AC-D96E7EBD1BAC}" type="sibTrans" cxnId="{85EA8040-6685-40E2-93FD-51F9521D9DD2}">
      <dgm:prSet/>
      <dgm:spPr/>
      <dgm:t>
        <a:bodyPr/>
        <a:lstStyle/>
        <a:p>
          <a:endParaRPr lang="es-MX"/>
        </a:p>
      </dgm:t>
    </dgm:pt>
    <dgm:pt modelId="{4885B06E-1349-4E77-B750-AE56AB85BB0E}" type="pres">
      <dgm:prSet presAssocID="{E7F51B31-006C-4D4B-9E25-16C9280B18D2}" presName="Name0" presStyleCnt="0">
        <dgm:presLayoutVars>
          <dgm:chMax val="7"/>
          <dgm:chPref val="7"/>
          <dgm:dir/>
        </dgm:presLayoutVars>
      </dgm:prSet>
      <dgm:spPr/>
      <dgm:t>
        <a:bodyPr/>
        <a:lstStyle/>
        <a:p>
          <a:endParaRPr lang="es-ES"/>
        </a:p>
      </dgm:t>
    </dgm:pt>
    <dgm:pt modelId="{9F93EAE5-A571-4B63-8113-543BE752590A}" type="pres">
      <dgm:prSet presAssocID="{E7F51B31-006C-4D4B-9E25-16C9280B18D2}" presName="Name1" presStyleCnt="0"/>
      <dgm:spPr/>
    </dgm:pt>
    <dgm:pt modelId="{8BC4351D-4302-489D-A764-02C4E0710E8E}" type="pres">
      <dgm:prSet presAssocID="{E7F51B31-006C-4D4B-9E25-16C9280B18D2}" presName="cycle" presStyleCnt="0"/>
      <dgm:spPr/>
    </dgm:pt>
    <dgm:pt modelId="{4F1140EE-ABBB-434E-A5B7-BBFA0930E26E}" type="pres">
      <dgm:prSet presAssocID="{E7F51B31-006C-4D4B-9E25-16C9280B18D2}" presName="srcNode" presStyleLbl="node1" presStyleIdx="0" presStyleCnt="2"/>
      <dgm:spPr/>
    </dgm:pt>
    <dgm:pt modelId="{B1BA2FBD-A92C-4FB7-8E71-3FA601DA087C}" type="pres">
      <dgm:prSet presAssocID="{E7F51B31-006C-4D4B-9E25-16C9280B18D2}" presName="conn" presStyleLbl="parChTrans1D2" presStyleIdx="0" presStyleCnt="1"/>
      <dgm:spPr/>
      <dgm:t>
        <a:bodyPr/>
        <a:lstStyle/>
        <a:p>
          <a:endParaRPr lang="es-ES"/>
        </a:p>
      </dgm:t>
    </dgm:pt>
    <dgm:pt modelId="{45370C53-B50B-4EA7-980F-C4CB3A3B53FE}" type="pres">
      <dgm:prSet presAssocID="{E7F51B31-006C-4D4B-9E25-16C9280B18D2}" presName="extraNode" presStyleLbl="node1" presStyleIdx="0" presStyleCnt="2"/>
      <dgm:spPr/>
    </dgm:pt>
    <dgm:pt modelId="{5A55B0CD-95A9-47A6-92E4-D09DFF9A1E8E}" type="pres">
      <dgm:prSet presAssocID="{E7F51B31-006C-4D4B-9E25-16C9280B18D2}" presName="dstNode" presStyleLbl="node1" presStyleIdx="0" presStyleCnt="2"/>
      <dgm:spPr/>
    </dgm:pt>
    <dgm:pt modelId="{2CF37514-CC84-49A4-866A-F969639FF78E}" type="pres">
      <dgm:prSet presAssocID="{47EDEBE1-244C-4833-A9D3-6EF24C5052F3}" presName="text_1" presStyleLbl="node1" presStyleIdx="0" presStyleCnt="2">
        <dgm:presLayoutVars>
          <dgm:bulletEnabled val="1"/>
        </dgm:presLayoutVars>
      </dgm:prSet>
      <dgm:spPr/>
      <dgm:t>
        <a:bodyPr/>
        <a:lstStyle/>
        <a:p>
          <a:endParaRPr lang="es-MX"/>
        </a:p>
      </dgm:t>
    </dgm:pt>
    <dgm:pt modelId="{253A3770-99BA-4BDF-8348-89012B0B3A34}" type="pres">
      <dgm:prSet presAssocID="{47EDEBE1-244C-4833-A9D3-6EF24C5052F3}" presName="accent_1" presStyleCnt="0"/>
      <dgm:spPr/>
    </dgm:pt>
    <dgm:pt modelId="{0F3FCCE8-5F19-43AF-ADA1-5B0C54333C44}" type="pres">
      <dgm:prSet presAssocID="{47EDEBE1-244C-4833-A9D3-6EF24C5052F3}" presName="accentRepeatNode" presStyleLbl="solidFgAcc1" presStyleIdx="0" presStyleCnt="2"/>
      <dgm:spPr>
        <a:blipFill rotWithShape="0">
          <a:blip xmlns:r="http://schemas.openxmlformats.org/officeDocument/2006/relationships" r:embed="rId1"/>
          <a:stretch>
            <a:fillRect/>
          </a:stretch>
        </a:blipFill>
      </dgm:spPr>
    </dgm:pt>
    <dgm:pt modelId="{334771C9-4026-4204-B8FF-AD312D5A18CC}" type="pres">
      <dgm:prSet presAssocID="{CA217545-694B-45F0-8E63-4C52AD41B04E}" presName="text_2" presStyleLbl="node1" presStyleIdx="1" presStyleCnt="2">
        <dgm:presLayoutVars>
          <dgm:bulletEnabled val="1"/>
        </dgm:presLayoutVars>
      </dgm:prSet>
      <dgm:spPr/>
      <dgm:t>
        <a:bodyPr/>
        <a:lstStyle/>
        <a:p>
          <a:endParaRPr lang="es-MX"/>
        </a:p>
      </dgm:t>
    </dgm:pt>
    <dgm:pt modelId="{7AA80E4C-E675-41DB-A86B-03B65CFFA913}" type="pres">
      <dgm:prSet presAssocID="{CA217545-694B-45F0-8E63-4C52AD41B04E}" presName="accent_2" presStyleCnt="0"/>
      <dgm:spPr/>
    </dgm:pt>
    <dgm:pt modelId="{6BC6EEBA-0334-4C83-B57C-617FEC9DB5CE}" type="pres">
      <dgm:prSet presAssocID="{CA217545-694B-45F0-8E63-4C52AD41B04E}" presName="accentRepeatNode" presStyleLbl="solidFgAcc1" presStyleIdx="1" presStyleCnt="2"/>
      <dgm:spPr>
        <a:blipFill rotWithShape="0">
          <a:blip xmlns:r="http://schemas.openxmlformats.org/officeDocument/2006/relationships" r:embed="rId2"/>
          <a:stretch>
            <a:fillRect/>
          </a:stretch>
        </a:blipFill>
      </dgm:spPr>
    </dgm:pt>
  </dgm:ptLst>
  <dgm:cxnLst>
    <dgm:cxn modelId="{346C2393-D579-4BF3-9BC5-2B8123BB712A}" type="presOf" srcId="{4E15E883-584E-45C6-93E2-0E0D4C52934E}" destId="{B1BA2FBD-A92C-4FB7-8E71-3FA601DA087C}" srcOrd="0" destOrd="0" presId="urn:microsoft.com/office/officeart/2008/layout/VerticalCurvedList"/>
    <dgm:cxn modelId="{C97CB46C-969E-4C8C-9D5C-B9D9D167432D}" srcId="{E7F51B31-006C-4D4B-9E25-16C9280B18D2}" destId="{47EDEBE1-244C-4833-A9D3-6EF24C5052F3}" srcOrd="0" destOrd="0" parTransId="{44C48A55-5423-4EFD-A7CC-D770F3D255B6}" sibTransId="{4E15E883-584E-45C6-93E2-0E0D4C52934E}"/>
    <dgm:cxn modelId="{868EDE65-BCC7-4293-B3AC-BA3DD23D8CE1}" type="presOf" srcId="{CA217545-694B-45F0-8E63-4C52AD41B04E}" destId="{334771C9-4026-4204-B8FF-AD312D5A18CC}" srcOrd="0" destOrd="0" presId="urn:microsoft.com/office/officeart/2008/layout/VerticalCurvedList"/>
    <dgm:cxn modelId="{F5FAAD22-6CD0-49D8-A66C-F4ECFE4C1275}" type="presOf" srcId="{47EDEBE1-244C-4833-A9D3-6EF24C5052F3}" destId="{2CF37514-CC84-49A4-866A-F969639FF78E}" srcOrd="0" destOrd="0" presId="urn:microsoft.com/office/officeart/2008/layout/VerticalCurvedList"/>
    <dgm:cxn modelId="{85EA8040-6685-40E2-93FD-51F9521D9DD2}" srcId="{E7F51B31-006C-4D4B-9E25-16C9280B18D2}" destId="{CA217545-694B-45F0-8E63-4C52AD41B04E}" srcOrd="1" destOrd="0" parTransId="{7AFF418C-232D-4AC2-89FB-9EE34A31958D}" sibTransId="{D7ECC1BF-3F1A-4FB7-A2AC-D96E7EBD1BAC}"/>
    <dgm:cxn modelId="{C1689709-4CAD-4D88-98C0-0BE15CAFD5E4}" type="presOf" srcId="{E7F51B31-006C-4D4B-9E25-16C9280B18D2}" destId="{4885B06E-1349-4E77-B750-AE56AB85BB0E}" srcOrd="0" destOrd="0" presId="urn:microsoft.com/office/officeart/2008/layout/VerticalCurvedList"/>
    <dgm:cxn modelId="{AA45CBBA-8282-4EA7-B936-C74CC6A6DAED}" type="presParOf" srcId="{4885B06E-1349-4E77-B750-AE56AB85BB0E}" destId="{9F93EAE5-A571-4B63-8113-543BE752590A}" srcOrd="0" destOrd="0" presId="urn:microsoft.com/office/officeart/2008/layout/VerticalCurvedList"/>
    <dgm:cxn modelId="{230956FD-F673-4A7F-A9F1-FFD8D7E3001C}" type="presParOf" srcId="{9F93EAE5-A571-4B63-8113-543BE752590A}" destId="{8BC4351D-4302-489D-A764-02C4E0710E8E}" srcOrd="0" destOrd="0" presId="urn:microsoft.com/office/officeart/2008/layout/VerticalCurvedList"/>
    <dgm:cxn modelId="{8E82D8B1-5237-4D9A-AF24-0C8034CAF2BB}" type="presParOf" srcId="{8BC4351D-4302-489D-A764-02C4E0710E8E}" destId="{4F1140EE-ABBB-434E-A5B7-BBFA0930E26E}" srcOrd="0" destOrd="0" presId="urn:microsoft.com/office/officeart/2008/layout/VerticalCurvedList"/>
    <dgm:cxn modelId="{075BB28D-3D9D-49D4-BC57-16FCA4F715E7}" type="presParOf" srcId="{8BC4351D-4302-489D-A764-02C4E0710E8E}" destId="{B1BA2FBD-A92C-4FB7-8E71-3FA601DA087C}" srcOrd="1" destOrd="0" presId="urn:microsoft.com/office/officeart/2008/layout/VerticalCurvedList"/>
    <dgm:cxn modelId="{2A7D9AF2-06D4-410E-A515-763DB4AF1F20}" type="presParOf" srcId="{8BC4351D-4302-489D-A764-02C4E0710E8E}" destId="{45370C53-B50B-4EA7-980F-C4CB3A3B53FE}" srcOrd="2" destOrd="0" presId="urn:microsoft.com/office/officeart/2008/layout/VerticalCurvedList"/>
    <dgm:cxn modelId="{7519ED82-0876-449F-8F73-9657B52FD0A6}" type="presParOf" srcId="{8BC4351D-4302-489D-A764-02C4E0710E8E}" destId="{5A55B0CD-95A9-47A6-92E4-D09DFF9A1E8E}" srcOrd="3" destOrd="0" presId="urn:microsoft.com/office/officeart/2008/layout/VerticalCurvedList"/>
    <dgm:cxn modelId="{3FD37539-0A2C-4E9A-9B96-A86D0E2C38CE}" type="presParOf" srcId="{9F93EAE5-A571-4B63-8113-543BE752590A}" destId="{2CF37514-CC84-49A4-866A-F969639FF78E}" srcOrd="1" destOrd="0" presId="urn:microsoft.com/office/officeart/2008/layout/VerticalCurvedList"/>
    <dgm:cxn modelId="{393DDBB4-C12F-4D3D-9BA8-3DBCF0D5501E}" type="presParOf" srcId="{9F93EAE5-A571-4B63-8113-543BE752590A}" destId="{253A3770-99BA-4BDF-8348-89012B0B3A34}" srcOrd="2" destOrd="0" presId="urn:microsoft.com/office/officeart/2008/layout/VerticalCurvedList"/>
    <dgm:cxn modelId="{97B79031-A26F-40BC-950D-02BC3BCA9E99}" type="presParOf" srcId="{253A3770-99BA-4BDF-8348-89012B0B3A34}" destId="{0F3FCCE8-5F19-43AF-ADA1-5B0C54333C44}" srcOrd="0" destOrd="0" presId="urn:microsoft.com/office/officeart/2008/layout/VerticalCurvedList"/>
    <dgm:cxn modelId="{C1B6A79D-7A5A-4619-A9A4-9BCFA17E0C76}" type="presParOf" srcId="{9F93EAE5-A571-4B63-8113-543BE752590A}" destId="{334771C9-4026-4204-B8FF-AD312D5A18CC}" srcOrd="3" destOrd="0" presId="urn:microsoft.com/office/officeart/2008/layout/VerticalCurvedList"/>
    <dgm:cxn modelId="{4B505D79-F8D1-4E9F-BA5E-F00C399AFA1F}" type="presParOf" srcId="{9F93EAE5-A571-4B63-8113-543BE752590A}" destId="{7AA80E4C-E675-41DB-A86B-03B65CFFA913}" srcOrd="4" destOrd="0" presId="urn:microsoft.com/office/officeart/2008/layout/VerticalCurvedList"/>
    <dgm:cxn modelId="{3AA24471-20E7-43F6-9877-D72B52A61AFA}" type="presParOf" srcId="{7AA80E4C-E675-41DB-A86B-03B65CFFA913}" destId="{6BC6EEBA-0334-4C83-B57C-617FEC9DB5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F1D1FF-FD09-452E-8357-31F6809F8B9F}" type="doc">
      <dgm:prSet loTypeId="urn:microsoft.com/office/officeart/2005/8/layout/vList3" loCatId="picture" qsTypeId="urn:microsoft.com/office/officeart/2005/8/quickstyle/simple1" qsCatId="simple" csTypeId="urn:microsoft.com/office/officeart/2005/8/colors/colorful3" csCatId="colorful" phldr="1"/>
      <dgm:spPr/>
    </dgm:pt>
    <dgm:pt modelId="{B61505A1-0379-426C-A829-891A920BB5AB}">
      <dgm:prSet phldrT="[Texto]" custT="1"/>
      <dgm:spPr/>
      <dgm:t>
        <a:bodyPr/>
        <a:lstStyle/>
        <a:p>
          <a:pPr algn="just"/>
          <a:r>
            <a:rPr lang="es-MX" sz="2000" dirty="0" smtClean="0">
              <a:solidFill>
                <a:schemeClr val="tx1"/>
              </a:solidFill>
              <a:latin typeface="Arial" pitchFamily="34" charset="0"/>
              <a:cs typeface="Arial" pitchFamily="34" charset="0"/>
            </a:rPr>
            <a:t>Las empresas Eastern y Delta Airlines son ejemplos de la importancia de la Administración Financiera</a:t>
          </a:r>
          <a:endParaRPr lang="es-MX" sz="2000" dirty="0">
            <a:solidFill>
              <a:schemeClr val="tx1"/>
            </a:solidFill>
            <a:latin typeface="Arial" pitchFamily="34" charset="0"/>
            <a:cs typeface="Arial" pitchFamily="34" charset="0"/>
          </a:endParaRPr>
        </a:p>
      </dgm:t>
    </dgm:pt>
    <dgm:pt modelId="{CFBB7258-E693-4081-86C2-C64C93DE449F}" type="parTrans" cxnId="{71EE1E6F-4464-46CA-AE4E-B272A1ADD567}">
      <dgm:prSet/>
      <dgm:spPr/>
      <dgm:t>
        <a:bodyPr/>
        <a:lstStyle/>
        <a:p>
          <a:endParaRPr lang="es-MX"/>
        </a:p>
      </dgm:t>
    </dgm:pt>
    <dgm:pt modelId="{EEA75E82-8DC8-451C-87FE-45B40FA44E6F}" type="sibTrans" cxnId="{71EE1E6F-4464-46CA-AE4E-B272A1ADD567}">
      <dgm:prSet/>
      <dgm:spPr/>
      <dgm:t>
        <a:bodyPr/>
        <a:lstStyle/>
        <a:p>
          <a:endParaRPr lang="es-MX"/>
        </a:p>
      </dgm:t>
    </dgm:pt>
    <dgm:pt modelId="{726927CE-A0FA-4D82-98DF-A3BC755CEC11}">
      <dgm:prSet phldrT="[Texto]"/>
      <dgm:spPr/>
      <dgm:t>
        <a:bodyPr/>
        <a:lstStyle/>
        <a:p>
          <a:pPr algn="just"/>
          <a:r>
            <a:rPr lang="es-MX" dirty="0" smtClean="0">
              <a:solidFill>
                <a:schemeClr val="tx1"/>
              </a:solidFill>
              <a:latin typeface="Arial" pitchFamily="34" charset="0"/>
              <a:cs typeface="Arial" pitchFamily="34" charset="0"/>
            </a:rPr>
            <a:t>Los Efectos de las decisiones financieras, en la década de los 60 las acciones de Eastern se vendían a mas de 60 dólares, mientras que las de Delta se vendían a 10 dólares</a:t>
          </a:r>
          <a:endParaRPr lang="es-MX" dirty="0">
            <a:solidFill>
              <a:schemeClr val="tx1"/>
            </a:solidFill>
            <a:latin typeface="Arial" pitchFamily="34" charset="0"/>
            <a:cs typeface="Arial" pitchFamily="34" charset="0"/>
          </a:endParaRPr>
        </a:p>
      </dgm:t>
    </dgm:pt>
    <dgm:pt modelId="{5F1906F7-34ED-46BC-BECA-4EE2A72966A9}" type="parTrans" cxnId="{8F957A70-0DDF-4ECA-BF68-949FBF572690}">
      <dgm:prSet/>
      <dgm:spPr/>
      <dgm:t>
        <a:bodyPr/>
        <a:lstStyle/>
        <a:p>
          <a:endParaRPr lang="es-MX"/>
        </a:p>
      </dgm:t>
    </dgm:pt>
    <dgm:pt modelId="{17E0BE3C-E76F-4780-B998-7E7FD16801FE}" type="sibTrans" cxnId="{8F957A70-0DDF-4ECA-BF68-949FBF572690}">
      <dgm:prSet/>
      <dgm:spPr/>
      <dgm:t>
        <a:bodyPr/>
        <a:lstStyle/>
        <a:p>
          <a:endParaRPr lang="es-MX"/>
        </a:p>
      </dgm:t>
    </dgm:pt>
    <dgm:pt modelId="{EF185478-17BE-4182-B9E6-5A1053D949B1}">
      <dgm:prSet phldrT="[Texto]"/>
      <dgm:spPr/>
      <dgm:t>
        <a:bodyPr/>
        <a:lstStyle/>
        <a:p>
          <a:pPr algn="just"/>
          <a:r>
            <a:rPr lang="es-MX" dirty="0" smtClean="0">
              <a:solidFill>
                <a:schemeClr val="tx1"/>
              </a:solidFill>
              <a:latin typeface="Arial" pitchFamily="34" charset="0"/>
              <a:cs typeface="Arial" pitchFamily="34" charset="0"/>
            </a:rPr>
            <a:t>A finales de la década de los noventa, esta compañía se había convertido en una de las aerolíneas mas fuerte del mundo y Eastern había caído en quiebra.</a:t>
          </a:r>
          <a:endParaRPr lang="es-MX" dirty="0">
            <a:solidFill>
              <a:schemeClr val="tx1"/>
            </a:solidFill>
            <a:latin typeface="Arial" pitchFamily="34" charset="0"/>
            <a:cs typeface="Arial" pitchFamily="34" charset="0"/>
          </a:endParaRPr>
        </a:p>
      </dgm:t>
    </dgm:pt>
    <dgm:pt modelId="{F8227BB0-40A6-4835-9F8C-144CB57FD2AD}" type="parTrans" cxnId="{E5F0DF35-E8B1-465F-87C5-BBBC165B2101}">
      <dgm:prSet/>
      <dgm:spPr/>
      <dgm:t>
        <a:bodyPr/>
        <a:lstStyle/>
        <a:p>
          <a:endParaRPr lang="es-MX"/>
        </a:p>
      </dgm:t>
    </dgm:pt>
    <dgm:pt modelId="{DC9B8879-2AE6-4DDE-B274-EEBD31DFF240}" type="sibTrans" cxnId="{E5F0DF35-E8B1-465F-87C5-BBBC165B2101}">
      <dgm:prSet/>
      <dgm:spPr/>
      <dgm:t>
        <a:bodyPr/>
        <a:lstStyle/>
        <a:p>
          <a:endParaRPr lang="es-MX"/>
        </a:p>
      </dgm:t>
    </dgm:pt>
    <dgm:pt modelId="{8A3942AB-6C24-45FB-B356-0B02F4E332BE}" type="pres">
      <dgm:prSet presAssocID="{75F1D1FF-FD09-452E-8357-31F6809F8B9F}" presName="linearFlow" presStyleCnt="0">
        <dgm:presLayoutVars>
          <dgm:dir/>
          <dgm:resizeHandles val="exact"/>
        </dgm:presLayoutVars>
      </dgm:prSet>
      <dgm:spPr/>
    </dgm:pt>
    <dgm:pt modelId="{BCB54B24-4BF6-42BA-9058-82BDD0462A78}" type="pres">
      <dgm:prSet presAssocID="{B61505A1-0379-426C-A829-891A920BB5AB}" presName="composite" presStyleCnt="0"/>
      <dgm:spPr/>
    </dgm:pt>
    <dgm:pt modelId="{A23305BA-50DD-4261-B058-C350219C2A6C}" type="pres">
      <dgm:prSet presAssocID="{B61505A1-0379-426C-A829-891A920BB5AB}" presName="imgShp" presStyleLbl="fgImgPlace1" presStyleIdx="0" presStyleCnt="3" custLinFactNeighborX="-32859" custLinFactNeighborY="-288"/>
      <dgm:spPr>
        <a:blipFill rotWithShape="1">
          <a:blip xmlns:r="http://schemas.openxmlformats.org/officeDocument/2006/relationships" r:embed="rId1"/>
          <a:stretch>
            <a:fillRect/>
          </a:stretch>
        </a:blipFill>
      </dgm:spPr>
    </dgm:pt>
    <dgm:pt modelId="{FBD8F041-BF6A-4DBD-958A-ACCFCB068C0D}" type="pres">
      <dgm:prSet presAssocID="{B61505A1-0379-426C-A829-891A920BB5AB}" presName="txShp" presStyleLbl="node1" presStyleIdx="0" presStyleCnt="3" custScaleX="116552">
        <dgm:presLayoutVars>
          <dgm:bulletEnabled val="1"/>
        </dgm:presLayoutVars>
      </dgm:prSet>
      <dgm:spPr/>
      <dgm:t>
        <a:bodyPr/>
        <a:lstStyle/>
        <a:p>
          <a:endParaRPr lang="es-MX"/>
        </a:p>
      </dgm:t>
    </dgm:pt>
    <dgm:pt modelId="{AEFB0CC4-96FF-4038-9D83-787803135797}" type="pres">
      <dgm:prSet presAssocID="{EEA75E82-8DC8-451C-87FE-45B40FA44E6F}" presName="spacing" presStyleCnt="0"/>
      <dgm:spPr/>
    </dgm:pt>
    <dgm:pt modelId="{0468D379-3BCA-4A6E-A37A-C5C170B05794}" type="pres">
      <dgm:prSet presAssocID="{726927CE-A0FA-4D82-98DF-A3BC755CEC11}" presName="composite" presStyleCnt="0"/>
      <dgm:spPr/>
    </dgm:pt>
    <dgm:pt modelId="{C5CD7D64-1055-40BA-B333-39FE9E24AD22}" type="pres">
      <dgm:prSet presAssocID="{726927CE-A0FA-4D82-98DF-A3BC755CEC11}" presName="imgShp" presStyleLbl="fgImgPlace1" presStyleIdx="1" presStyleCnt="3" custLinFactNeighborX="-29223" custLinFactNeighborY="-5998"/>
      <dgm:spPr>
        <a:blipFill rotWithShape="1">
          <a:blip xmlns:r="http://schemas.openxmlformats.org/officeDocument/2006/relationships" r:embed="rId2"/>
          <a:stretch>
            <a:fillRect/>
          </a:stretch>
        </a:blipFill>
      </dgm:spPr>
    </dgm:pt>
    <dgm:pt modelId="{86C3E894-934E-4C5F-B6EC-894EE353F63B}" type="pres">
      <dgm:prSet presAssocID="{726927CE-A0FA-4D82-98DF-A3BC755CEC11}" presName="txShp" presStyleLbl="node1" presStyleIdx="1" presStyleCnt="3" custScaleX="115307">
        <dgm:presLayoutVars>
          <dgm:bulletEnabled val="1"/>
        </dgm:presLayoutVars>
      </dgm:prSet>
      <dgm:spPr/>
      <dgm:t>
        <a:bodyPr/>
        <a:lstStyle/>
        <a:p>
          <a:endParaRPr lang="es-MX"/>
        </a:p>
      </dgm:t>
    </dgm:pt>
    <dgm:pt modelId="{6AAB1212-0C7A-432A-967D-1C660A1E0645}" type="pres">
      <dgm:prSet presAssocID="{17E0BE3C-E76F-4780-B998-7E7FD16801FE}" presName="spacing" presStyleCnt="0"/>
      <dgm:spPr/>
    </dgm:pt>
    <dgm:pt modelId="{CE37C085-52F2-4026-BA7B-A594D04E612B}" type="pres">
      <dgm:prSet presAssocID="{EF185478-17BE-4182-B9E6-5A1053D949B1}" presName="composite" presStyleCnt="0"/>
      <dgm:spPr/>
    </dgm:pt>
    <dgm:pt modelId="{F395AD7E-F0AB-4B8D-9665-CD13D05FE3FC}" type="pres">
      <dgm:prSet presAssocID="{EF185478-17BE-4182-B9E6-5A1053D949B1}" presName="imgShp" presStyleLbl="fgImgPlace1" presStyleIdx="2" presStyleCnt="3" custLinFactNeighborX="-33886" custLinFactNeighborY="-2159"/>
      <dgm:spPr>
        <a:blipFill rotWithShape="1">
          <a:blip xmlns:r="http://schemas.openxmlformats.org/officeDocument/2006/relationships" r:embed="rId3"/>
          <a:stretch>
            <a:fillRect/>
          </a:stretch>
        </a:blipFill>
      </dgm:spPr>
    </dgm:pt>
    <dgm:pt modelId="{5662F739-CE59-4163-9F15-FADF1E7FC0E8}" type="pres">
      <dgm:prSet presAssocID="{EF185478-17BE-4182-B9E6-5A1053D949B1}" presName="txShp" presStyleLbl="node1" presStyleIdx="2" presStyleCnt="3" custScaleX="115429">
        <dgm:presLayoutVars>
          <dgm:bulletEnabled val="1"/>
        </dgm:presLayoutVars>
      </dgm:prSet>
      <dgm:spPr/>
      <dgm:t>
        <a:bodyPr/>
        <a:lstStyle/>
        <a:p>
          <a:endParaRPr lang="es-MX"/>
        </a:p>
      </dgm:t>
    </dgm:pt>
  </dgm:ptLst>
  <dgm:cxnLst>
    <dgm:cxn modelId="{E5F0DF35-E8B1-465F-87C5-BBBC165B2101}" srcId="{75F1D1FF-FD09-452E-8357-31F6809F8B9F}" destId="{EF185478-17BE-4182-B9E6-5A1053D949B1}" srcOrd="2" destOrd="0" parTransId="{F8227BB0-40A6-4835-9F8C-144CB57FD2AD}" sibTransId="{DC9B8879-2AE6-4DDE-B274-EEBD31DFF240}"/>
    <dgm:cxn modelId="{023C9FA2-B456-42A9-B112-755541AB7191}" type="presOf" srcId="{EF185478-17BE-4182-B9E6-5A1053D949B1}" destId="{5662F739-CE59-4163-9F15-FADF1E7FC0E8}" srcOrd="0" destOrd="0" presId="urn:microsoft.com/office/officeart/2005/8/layout/vList3"/>
    <dgm:cxn modelId="{E392E64C-B7BA-4961-9857-0F9E07137658}" type="presOf" srcId="{B61505A1-0379-426C-A829-891A920BB5AB}" destId="{FBD8F041-BF6A-4DBD-958A-ACCFCB068C0D}" srcOrd="0" destOrd="0" presId="urn:microsoft.com/office/officeart/2005/8/layout/vList3"/>
    <dgm:cxn modelId="{DEAF70CA-AF04-4C45-8658-0DC2D5A10BB0}" type="presOf" srcId="{75F1D1FF-FD09-452E-8357-31F6809F8B9F}" destId="{8A3942AB-6C24-45FB-B356-0B02F4E332BE}" srcOrd="0" destOrd="0" presId="urn:microsoft.com/office/officeart/2005/8/layout/vList3"/>
    <dgm:cxn modelId="{BA3B5E6F-328C-4A68-AFB5-794F8AE991F3}" type="presOf" srcId="{726927CE-A0FA-4D82-98DF-A3BC755CEC11}" destId="{86C3E894-934E-4C5F-B6EC-894EE353F63B}" srcOrd="0" destOrd="0" presId="urn:microsoft.com/office/officeart/2005/8/layout/vList3"/>
    <dgm:cxn modelId="{71EE1E6F-4464-46CA-AE4E-B272A1ADD567}" srcId="{75F1D1FF-FD09-452E-8357-31F6809F8B9F}" destId="{B61505A1-0379-426C-A829-891A920BB5AB}" srcOrd="0" destOrd="0" parTransId="{CFBB7258-E693-4081-86C2-C64C93DE449F}" sibTransId="{EEA75E82-8DC8-451C-87FE-45B40FA44E6F}"/>
    <dgm:cxn modelId="{8F957A70-0DDF-4ECA-BF68-949FBF572690}" srcId="{75F1D1FF-FD09-452E-8357-31F6809F8B9F}" destId="{726927CE-A0FA-4D82-98DF-A3BC755CEC11}" srcOrd="1" destOrd="0" parTransId="{5F1906F7-34ED-46BC-BECA-4EE2A72966A9}" sibTransId="{17E0BE3C-E76F-4780-B998-7E7FD16801FE}"/>
    <dgm:cxn modelId="{7C4BBDC5-E5BF-43C6-8B98-23B2878E4F6B}" type="presParOf" srcId="{8A3942AB-6C24-45FB-B356-0B02F4E332BE}" destId="{BCB54B24-4BF6-42BA-9058-82BDD0462A78}" srcOrd="0" destOrd="0" presId="urn:microsoft.com/office/officeart/2005/8/layout/vList3"/>
    <dgm:cxn modelId="{79ED3733-C46B-4E5F-AA7D-D70E94A7E67E}" type="presParOf" srcId="{BCB54B24-4BF6-42BA-9058-82BDD0462A78}" destId="{A23305BA-50DD-4261-B058-C350219C2A6C}" srcOrd="0" destOrd="0" presId="urn:microsoft.com/office/officeart/2005/8/layout/vList3"/>
    <dgm:cxn modelId="{91DC8D19-1611-4ABA-9DEF-78F03D164D31}" type="presParOf" srcId="{BCB54B24-4BF6-42BA-9058-82BDD0462A78}" destId="{FBD8F041-BF6A-4DBD-958A-ACCFCB068C0D}" srcOrd="1" destOrd="0" presId="urn:microsoft.com/office/officeart/2005/8/layout/vList3"/>
    <dgm:cxn modelId="{E9C65D9D-D90C-4CE8-99BD-A2BFFDFF823B}" type="presParOf" srcId="{8A3942AB-6C24-45FB-B356-0B02F4E332BE}" destId="{AEFB0CC4-96FF-4038-9D83-787803135797}" srcOrd="1" destOrd="0" presId="urn:microsoft.com/office/officeart/2005/8/layout/vList3"/>
    <dgm:cxn modelId="{A5A114F7-A92F-4A66-AAD2-1E492BB04663}" type="presParOf" srcId="{8A3942AB-6C24-45FB-B356-0B02F4E332BE}" destId="{0468D379-3BCA-4A6E-A37A-C5C170B05794}" srcOrd="2" destOrd="0" presId="urn:microsoft.com/office/officeart/2005/8/layout/vList3"/>
    <dgm:cxn modelId="{72D2AECB-838B-4A61-81FF-BC51F6F0C0DB}" type="presParOf" srcId="{0468D379-3BCA-4A6E-A37A-C5C170B05794}" destId="{C5CD7D64-1055-40BA-B333-39FE9E24AD22}" srcOrd="0" destOrd="0" presId="urn:microsoft.com/office/officeart/2005/8/layout/vList3"/>
    <dgm:cxn modelId="{EF32D17B-9E94-488C-B806-5CB083504F10}" type="presParOf" srcId="{0468D379-3BCA-4A6E-A37A-C5C170B05794}" destId="{86C3E894-934E-4C5F-B6EC-894EE353F63B}" srcOrd="1" destOrd="0" presId="urn:microsoft.com/office/officeart/2005/8/layout/vList3"/>
    <dgm:cxn modelId="{B2A2ABA1-0EAB-4475-88C5-6D55BA680DFB}" type="presParOf" srcId="{8A3942AB-6C24-45FB-B356-0B02F4E332BE}" destId="{6AAB1212-0C7A-432A-967D-1C660A1E0645}" srcOrd="3" destOrd="0" presId="urn:microsoft.com/office/officeart/2005/8/layout/vList3"/>
    <dgm:cxn modelId="{76EFA289-0FF4-41BC-AEE7-29231F6363CD}" type="presParOf" srcId="{8A3942AB-6C24-45FB-B356-0B02F4E332BE}" destId="{CE37C085-52F2-4026-BA7B-A594D04E612B}" srcOrd="4" destOrd="0" presId="urn:microsoft.com/office/officeart/2005/8/layout/vList3"/>
    <dgm:cxn modelId="{A64BB2DA-8102-439D-9C06-4BA9B10C480D}" type="presParOf" srcId="{CE37C085-52F2-4026-BA7B-A594D04E612B}" destId="{F395AD7E-F0AB-4B8D-9665-CD13D05FE3FC}" srcOrd="0" destOrd="0" presId="urn:microsoft.com/office/officeart/2005/8/layout/vList3"/>
    <dgm:cxn modelId="{1C00F21D-730E-4B18-B78C-148AFD612043}" type="presParOf" srcId="{CE37C085-52F2-4026-BA7B-A594D04E612B}" destId="{5662F739-CE59-4163-9F15-FADF1E7FC0E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62EE9-E817-46BB-A1DC-02D264E27F77}"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s-ES"/>
        </a:p>
      </dgm:t>
    </dgm:pt>
    <dgm:pt modelId="{C816249B-521E-4300-9B21-A37BA0A01292}">
      <dgm:prSet phldrT="[Texto]" custT="1"/>
      <dgm:spPr/>
      <dgm:t>
        <a:bodyPr/>
        <a:lstStyle/>
        <a:p>
          <a:r>
            <a:rPr lang="es-ES" sz="1400" dirty="0" smtClean="0"/>
            <a:t>El administrador financiero debe interactuar con otros ejecutivos para asegurarse de que la empresa deba administrarse de mejor manera eficiente posible.</a:t>
          </a:r>
          <a:endParaRPr lang="es-ES" sz="1400" dirty="0"/>
        </a:p>
      </dgm:t>
    </dgm:pt>
    <dgm:pt modelId="{74730C29-6430-4ABC-86FB-44BAC9D393D0}" type="parTrans" cxnId="{2FFA1324-C81A-4513-8674-CA4E951153A4}">
      <dgm:prSet/>
      <dgm:spPr/>
      <dgm:t>
        <a:bodyPr/>
        <a:lstStyle/>
        <a:p>
          <a:endParaRPr lang="es-ES"/>
        </a:p>
      </dgm:t>
    </dgm:pt>
    <dgm:pt modelId="{C68B8155-AC8C-44FD-AC61-707AD94AE006}" type="sibTrans" cxnId="{2FFA1324-C81A-4513-8674-CA4E951153A4}">
      <dgm:prSet/>
      <dgm:spPr/>
      <dgm:t>
        <a:bodyPr/>
        <a:lstStyle/>
        <a:p>
          <a:endParaRPr lang="es-ES"/>
        </a:p>
      </dgm:t>
    </dgm:pt>
    <dgm:pt modelId="{4EEE41F0-4890-40DD-95B3-249F95AE72D6}">
      <dgm:prSet phldrT="[Texto]" custT="1"/>
      <dgm:spPr/>
      <dgm:t>
        <a:bodyPr/>
        <a:lstStyle/>
        <a:p>
          <a:r>
            <a:rPr lang="es-ES" sz="1400" dirty="0" smtClean="0"/>
            <a:t>Todas las deserciones de negocios tienen implicaciones financieras y todos los administradores financieros o de otro tipo necesitan tomarlo en cuenta</a:t>
          </a:r>
          <a:endParaRPr lang="es-ES" sz="1400" dirty="0"/>
        </a:p>
      </dgm:t>
    </dgm:pt>
    <dgm:pt modelId="{AAEEED6F-F45F-4916-814B-94904F5F3F25}" type="parTrans" cxnId="{E8FEE5FF-DDA6-4F66-A598-954F0B264147}">
      <dgm:prSet/>
      <dgm:spPr/>
      <dgm:t>
        <a:bodyPr/>
        <a:lstStyle/>
        <a:p>
          <a:endParaRPr lang="es-ES"/>
        </a:p>
      </dgm:t>
    </dgm:pt>
    <dgm:pt modelId="{296657AD-9B29-4E0E-BA16-DE328C772D25}" type="sibTrans" cxnId="{E8FEE5FF-DDA6-4F66-A598-954F0B264147}">
      <dgm:prSet/>
      <dgm:spPr/>
      <dgm:t>
        <a:bodyPr/>
        <a:lstStyle/>
        <a:p>
          <a:endParaRPr lang="es-ES"/>
        </a:p>
      </dgm:t>
    </dgm:pt>
    <dgm:pt modelId="{9A8CF12F-4455-47F0-B2AB-14553B326F98}" type="pres">
      <dgm:prSet presAssocID="{62162EE9-E817-46BB-A1DC-02D264E27F77}" presName="Name0" presStyleCnt="0">
        <dgm:presLayoutVars>
          <dgm:chMax val="7"/>
          <dgm:chPref val="7"/>
          <dgm:dir/>
          <dgm:animLvl val="lvl"/>
        </dgm:presLayoutVars>
      </dgm:prSet>
      <dgm:spPr/>
      <dgm:t>
        <a:bodyPr/>
        <a:lstStyle/>
        <a:p>
          <a:endParaRPr lang="es-ES"/>
        </a:p>
      </dgm:t>
    </dgm:pt>
    <dgm:pt modelId="{6A8E78D3-7F2A-466A-AFBB-490E3E57307B}" type="pres">
      <dgm:prSet presAssocID="{C816249B-521E-4300-9B21-A37BA0A01292}" presName="Accent1" presStyleCnt="0"/>
      <dgm:spPr/>
    </dgm:pt>
    <dgm:pt modelId="{84E3DDF7-1F4C-4BD0-9ED0-C3954C891C63}" type="pres">
      <dgm:prSet presAssocID="{C816249B-521E-4300-9B21-A37BA0A01292}" presName="Accent" presStyleLbl="node1" presStyleIdx="0" presStyleCnt="2" custScaleX="126466" custLinFactNeighborX="6556" custLinFactNeighborY="388"/>
      <dgm:spPr/>
    </dgm:pt>
    <dgm:pt modelId="{FE7CCF8E-B6D4-49C3-B0DA-F7936E255E3C}" type="pres">
      <dgm:prSet presAssocID="{C816249B-521E-4300-9B21-A37BA0A01292}" presName="Parent1" presStyleLbl="revTx" presStyleIdx="0" presStyleCnt="2" custLinFactNeighborY="-18439">
        <dgm:presLayoutVars>
          <dgm:chMax val="1"/>
          <dgm:chPref val="1"/>
          <dgm:bulletEnabled val="1"/>
        </dgm:presLayoutVars>
      </dgm:prSet>
      <dgm:spPr/>
      <dgm:t>
        <a:bodyPr/>
        <a:lstStyle/>
        <a:p>
          <a:endParaRPr lang="es-ES"/>
        </a:p>
      </dgm:t>
    </dgm:pt>
    <dgm:pt modelId="{CBDA0169-BBAE-4604-A186-2CE2BEB9BCF3}" type="pres">
      <dgm:prSet presAssocID="{4EEE41F0-4890-40DD-95B3-249F95AE72D6}" presName="Accent2" presStyleCnt="0"/>
      <dgm:spPr/>
    </dgm:pt>
    <dgm:pt modelId="{26BA392C-440D-4B5D-9A49-08D912B06A8F}" type="pres">
      <dgm:prSet presAssocID="{4EEE41F0-4890-40DD-95B3-249F95AE72D6}" presName="Accent" presStyleLbl="node1" presStyleIdx="1" presStyleCnt="2"/>
      <dgm:spPr/>
    </dgm:pt>
    <dgm:pt modelId="{9878801B-5BD4-42E9-98D5-CCAAE1C9474B}" type="pres">
      <dgm:prSet presAssocID="{4EEE41F0-4890-40DD-95B3-249F95AE72D6}" presName="Parent2" presStyleLbl="revTx" presStyleIdx="1" presStyleCnt="2" custLinFactNeighborY="-18439">
        <dgm:presLayoutVars>
          <dgm:chMax val="1"/>
          <dgm:chPref val="1"/>
          <dgm:bulletEnabled val="1"/>
        </dgm:presLayoutVars>
      </dgm:prSet>
      <dgm:spPr/>
      <dgm:t>
        <a:bodyPr/>
        <a:lstStyle/>
        <a:p>
          <a:endParaRPr lang="es-ES"/>
        </a:p>
      </dgm:t>
    </dgm:pt>
  </dgm:ptLst>
  <dgm:cxnLst>
    <dgm:cxn modelId="{E8FEE5FF-DDA6-4F66-A598-954F0B264147}" srcId="{62162EE9-E817-46BB-A1DC-02D264E27F77}" destId="{4EEE41F0-4890-40DD-95B3-249F95AE72D6}" srcOrd="1" destOrd="0" parTransId="{AAEEED6F-F45F-4916-814B-94904F5F3F25}" sibTransId="{296657AD-9B29-4E0E-BA16-DE328C772D25}"/>
    <dgm:cxn modelId="{2FFA1324-C81A-4513-8674-CA4E951153A4}" srcId="{62162EE9-E817-46BB-A1DC-02D264E27F77}" destId="{C816249B-521E-4300-9B21-A37BA0A01292}" srcOrd="0" destOrd="0" parTransId="{74730C29-6430-4ABC-86FB-44BAC9D393D0}" sibTransId="{C68B8155-AC8C-44FD-AC61-707AD94AE006}"/>
    <dgm:cxn modelId="{85D7E570-9507-4E9B-9D7E-86F3B41869E4}" type="presOf" srcId="{C816249B-521E-4300-9B21-A37BA0A01292}" destId="{FE7CCF8E-B6D4-49C3-B0DA-F7936E255E3C}" srcOrd="0" destOrd="0" presId="urn:microsoft.com/office/officeart/2009/layout/CircleArrowProcess"/>
    <dgm:cxn modelId="{83176351-B880-4538-A159-D355D59DBCF8}" type="presOf" srcId="{4EEE41F0-4890-40DD-95B3-249F95AE72D6}" destId="{9878801B-5BD4-42E9-98D5-CCAAE1C9474B}" srcOrd="0" destOrd="0" presId="urn:microsoft.com/office/officeart/2009/layout/CircleArrowProcess"/>
    <dgm:cxn modelId="{7B9DAAB6-3280-498D-B7BD-867FE6AD6634}" type="presOf" srcId="{62162EE9-E817-46BB-A1DC-02D264E27F77}" destId="{9A8CF12F-4455-47F0-B2AB-14553B326F98}" srcOrd="0" destOrd="0" presId="urn:microsoft.com/office/officeart/2009/layout/CircleArrowProcess"/>
    <dgm:cxn modelId="{4FEE1B39-8F58-414A-9AC7-889797C0F77A}" type="presParOf" srcId="{9A8CF12F-4455-47F0-B2AB-14553B326F98}" destId="{6A8E78D3-7F2A-466A-AFBB-490E3E57307B}" srcOrd="0" destOrd="0" presId="urn:microsoft.com/office/officeart/2009/layout/CircleArrowProcess"/>
    <dgm:cxn modelId="{9711A618-FBBA-49D2-A2DB-454275E89026}" type="presParOf" srcId="{6A8E78D3-7F2A-466A-AFBB-490E3E57307B}" destId="{84E3DDF7-1F4C-4BD0-9ED0-C3954C891C63}" srcOrd="0" destOrd="0" presId="urn:microsoft.com/office/officeart/2009/layout/CircleArrowProcess"/>
    <dgm:cxn modelId="{A0F87CB0-6FD8-47D7-94F8-1376C8F11F57}" type="presParOf" srcId="{9A8CF12F-4455-47F0-B2AB-14553B326F98}" destId="{FE7CCF8E-B6D4-49C3-B0DA-F7936E255E3C}" srcOrd="1" destOrd="0" presId="urn:microsoft.com/office/officeart/2009/layout/CircleArrowProcess"/>
    <dgm:cxn modelId="{AB39689A-5990-4EFB-A476-8485798EBE3B}" type="presParOf" srcId="{9A8CF12F-4455-47F0-B2AB-14553B326F98}" destId="{CBDA0169-BBAE-4604-A186-2CE2BEB9BCF3}" srcOrd="2" destOrd="0" presId="urn:microsoft.com/office/officeart/2009/layout/CircleArrowProcess"/>
    <dgm:cxn modelId="{F4C8FE62-49F5-4026-B446-2670A5953487}" type="presParOf" srcId="{CBDA0169-BBAE-4604-A186-2CE2BEB9BCF3}" destId="{26BA392C-440D-4B5D-9A49-08D912B06A8F}" srcOrd="0" destOrd="0" presId="urn:microsoft.com/office/officeart/2009/layout/CircleArrowProcess"/>
    <dgm:cxn modelId="{061BF3E6-2117-4E45-925D-81835F7AA65F}" type="presParOf" srcId="{9A8CF12F-4455-47F0-B2AB-14553B326F98}" destId="{9878801B-5BD4-42E9-98D5-CCAAE1C9474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A2FBD-A92C-4FB7-8E71-3FA601DA087C}">
      <dsp:nvSpPr>
        <dsp:cNvPr id="0" name=""/>
        <dsp:cNvSpPr/>
      </dsp:nvSpPr>
      <dsp:spPr>
        <a:xfrm>
          <a:off x="-3758465" y="-581319"/>
          <a:ext cx="4511011" cy="4511011"/>
        </a:xfrm>
        <a:prstGeom prst="blockArc">
          <a:avLst>
            <a:gd name="adj1" fmla="val 18900000"/>
            <a:gd name="adj2" fmla="val 2700000"/>
            <a:gd name="adj3" fmla="val 47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37514-CC84-49A4-866A-F969639FF78E}">
      <dsp:nvSpPr>
        <dsp:cNvPr id="0" name=""/>
        <dsp:cNvSpPr/>
      </dsp:nvSpPr>
      <dsp:spPr>
        <a:xfrm>
          <a:off x="615514" y="478348"/>
          <a:ext cx="5307482" cy="9565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272" tIns="35560" rIns="35560" bIns="3556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En épocas anteriores  el gerente de marketing era quien proyectaba las ventas, el personal de ingeniera y producción se encargaban de determinar que activos eran necesarios para satisfacer esas demandas.</a:t>
          </a:r>
          <a:endParaRPr lang="es-MX" sz="1400" kern="1200" dirty="0">
            <a:solidFill>
              <a:schemeClr val="tx1"/>
            </a:solidFill>
          </a:endParaRPr>
        </a:p>
      </dsp:txBody>
      <dsp:txXfrm>
        <a:off x="615514" y="478348"/>
        <a:ext cx="5307482" cy="956562"/>
      </dsp:txXfrm>
    </dsp:sp>
    <dsp:sp modelId="{0F3FCCE8-5F19-43AF-ADA1-5B0C54333C44}">
      <dsp:nvSpPr>
        <dsp:cNvPr id="0" name=""/>
        <dsp:cNvSpPr/>
      </dsp:nvSpPr>
      <dsp:spPr>
        <a:xfrm>
          <a:off x="17662" y="358778"/>
          <a:ext cx="1195703" cy="1195703"/>
        </a:xfrm>
        <a:prstGeom prst="ellipse">
          <a:avLst/>
        </a:prstGeom>
        <a:blipFill rotWithShape="0">
          <a:blip xmlns:r="http://schemas.openxmlformats.org/officeDocument/2006/relationships" r:embed="rId1"/>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771C9-4026-4204-B8FF-AD312D5A18CC}">
      <dsp:nvSpPr>
        <dsp:cNvPr id="0" name=""/>
        <dsp:cNvSpPr/>
      </dsp:nvSpPr>
      <dsp:spPr>
        <a:xfrm>
          <a:off x="615514" y="1913460"/>
          <a:ext cx="5307482" cy="956562"/>
        </a:xfrm>
        <a:prstGeom prst="rect">
          <a:avLst/>
        </a:prstGeom>
        <a:solidFill>
          <a:schemeClr val="accent5">
            <a:hueOff val="6010699"/>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272" tIns="35560" rIns="35560" bIns="35560"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1"/>
              </a:solidFill>
              <a:latin typeface="Arial" pitchFamily="34" charset="0"/>
              <a:cs typeface="Arial" pitchFamily="34" charset="0"/>
            </a:rPr>
            <a:t>El trabajo del administrador financiero consistía en obtener el dinero que se necesitaba para comprar la planta, equipo y los inventarios necesarios</a:t>
          </a:r>
          <a:endParaRPr lang="es-MX" sz="1400" kern="1200" dirty="0">
            <a:solidFill>
              <a:schemeClr val="tx1"/>
            </a:solidFill>
          </a:endParaRPr>
        </a:p>
      </dsp:txBody>
      <dsp:txXfrm>
        <a:off x="615514" y="1913460"/>
        <a:ext cx="5307482" cy="956562"/>
      </dsp:txXfrm>
    </dsp:sp>
    <dsp:sp modelId="{6BC6EEBA-0334-4C83-B57C-617FEC9DB5CE}">
      <dsp:nvSpPr>
        <dsp:cNvPr id="0" name=""/>
        <dsp:cNvSpPr/>
      </dsp:nvSpPr>
      <dsp:spPr>
        <a:xfrm>
          <a:off x="17662" y="1793890"/>
          <a:ext cx="1195703" cy="1195703"/>
        </a:xfrm>
        <a:prstGeom prst="ellipse">
          <a:avLst/>
        </a:prstGeom>
        <a:blipFill rotWithShape="0">
          <a:blip xmlns:r="http://schemas.openxmlformats.org/officeDocument/2006/relationships" r:embed="rId2"/>
          <a:stretch>
            <a:fillRect/>
          </a:stretch>
        </a:blipFill>
        <a:ln w="25400" cap="flat" cmpd="sng" algn="ctr">
          <a:solidFill>
            <a:schemeClr val="accent5">
              <a:hueOff val="6010699"/>
              <a:satOff val="-26380"/>
              <a:lumOff val="784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8F041-BF6A-4DBD-958A-ACCFCB068C0D}">
      <dsp:nvSpPr>
        <dsp:cNvPr id="0" name=""/>
        <dsp:cNvSpPr/>
      </dsp:nvSpPr>
      <dsp:spPr>
        <a:xfrm rot="10800000">
          <a:off x="798426" y="2056"/>
          <a:ext cx="4771865" cy="1101739"/>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37" tIns="76200" rIns="142240" bIns="76200" numCol="1" spcCol="1270" anchor="ctr" anchorCtr="0">
          <a:noAutofit/>
        </a:bodyPr>
        <a:lstStyle/>
        <a:p>
          <a:pPr lvl="0" algn="just" defTabSz="889000">
            <a:lnSpc>
              <a:spcPct val="90000"/>
            </a:lnSpc>
            <a:spcBef>
              <a:spcPct val="0"/>
            </a:spcBef>
            <a:spcAft>
              <a:spcPct val="35000"/>
            </a:spcAft>
          </a:pPr>
          <a:r>
            <a:rPr lang="es-MX" sz="2000" kern="1200" dirty="0" smtClean="0">
              <a:solidFill>
                <a:schemeClr val="tx1"/>
              </a:solidFill>
              <a:latin typeface="Arial" pitchFamily="34" charset="0"/>
              <a:cs typeface="Arial" pitchFamily="34" charset="0"/>
            </a:rPr>
            <a:t>Las empresas Eastern y Delta Airlines son ejemplos de la importancia de la Administración Financiera</a:t>
          </a:r>
          <a:endParaRPr lang="es-MX" sz="2000" kern="1200" dirty="0">
            <a:solidFill>
              <a:schemeClr val="tx1"/>
            </a:solidFill>
            <a:latin typeface="Arial" pitchFamily="34" charset="0"/>
            <a:cs typeface="Arial" pitchFamily="34" charset="0"/>
          </a:endParaRPr>
        </a:p>
      </dsp:txBody>
      <dsp:txXfrm rot="10800000">
        <a:off x="1073861" y="2056"/>
        <a:ext cx="4496430" cy="1101739"/>
      </dsp:txXfrm>
    </dsp:sp>
    <dsp:sp modelId="{A23305BA-50DD-4261-B058-C350219C2A6C}">
      <dsp:nvSpPr>
        <dsp:cNvPr id="0" name=""/>
        <dsp:cNvSpPr/>
      </dsp:nvSpPr>
      <dsp:spPr>
        <a:xfrm>
          <a:off x="224371" y="0"/>
          <a:ext cx="1101739" cy="110173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3E894-934E-4C5F-B6EC-894EE353F63B}">
      <dsp:nvSpPr>
        <dsp:cNvPr id="0" name=""/>
        <dsp:cNvSpPr/>
      </dsp:nvSpPr>
      <dsp:spPr>
        <a:xfrm rot="10800000">
          <a:off x="836655" y="1432674"/>
          <a:ext cx="4720893" cy="1101739"/>
        </a:xfrm>
        <a:prstGeom prst="homePlate">
          <a:avLst/>
        </a:prstGeom>
        <a:solidFill>
          <a:schemeClr val="accent3">
            <a:hueOff val="171446"/>
            <a:satOff val="10105"/>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37" tIns="57150" rIns="106680" bIns="57150" numCol="1" spcCol="1270" anchor="ctr" anchorCtr="0">
          <a:noAutofit/>
        </a:bodyPr>
        <a:lstStyle/>
        <a:p>
          <a:pPr lvl="0" algn="just" defTabSz="666750">
            <a:lnSpc>
              <a:spcPct val="90000"/>
            </a:lnSpc>
            <a:spcBef>
              <a:spcPct val="0"/>
            </a:spcBef>
            <a:spcAft>
              <a:spcPct val="35000"/>
            </a:spcAft>
          </a:pPr>
          <a:r>
            <a:rPr lang="es-MX" sz="1500" kern="1200" dirty="0" smtClean="0">
              <a:solidFill>
                <a:schemeClr val="tx1"/>
              </a:solidFill>
              <a:latin typeface="Arial" pitchFamily="34" charset="0"/>
              <a:cs typeface="Arial" pitchFamily="34" charset="0"/>
            </a:rPr>
            <a:t>Los Efectos de las decisiones financieras, en la década de los 60 las acciones de Eastern se vendían a mas de 60 dólares, mientras que las de Delta se vendían a 10 dólares</a:t>
          </a:r>
          <a:endParaRPr lang="es-MX" sz="1500" kern="1200" dirty="0">
            <a:solidFill>
              <a:schemeClr val="tx1"/>
            </a:solidFill>
            <a:latin typeface="Arial" pitchFamily="34" charset="0"/>
            <a:cs typeface="Arial" pitchFamily="34" charset="0"/>
          </a:endParaRPr>
        </a:p>
      </dsp:txBody>
      <dsp:txXfrm rot="10800000">
        <a:off x="1112090" y="1432674"/>
        <a:ext cx="4445458" cy="1101739"/>
      </dsp:txXfrm>
    </dsp:sp>
    <dsp:sp modelId="{C5CD7D64-1055-40BA-B333-39FE9E24AD22}">
      <dsp:nvSpPr>
        <dsp:cNvPr id="0" name=""/>
        <dsp:cNvSpPr/>
      </dsp:nvSpPr>
      <dsp:spPr>
        <a:xfrm>
          <a:off x="277173" y="1366591"/>
          <a:ext cx="1101739" cy="110173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2F739-CE59-4163-9F15-FADF1E7FC0E8}">
      <dsp:nvSpPr>
        <dsp:cNvPr id="0" name=""/>
        <dsp:cNvSpPr/>
      </dsp:nvSpPr>
      <dsp:spPr>
        <a:xfrm rot="10800000">
          <a:off x="832909" y="2863291"/>
          <a:ext cx="4725888" cy="1101739"/>
        </a:xfrm>
        <a:prstGeom prst="homePlate">
          <a:avLst/>
        </a:prstGeom>
        <a:solidFill>
          <a:schemeClr val="accent3">
            <a:hueOff val="342892"/>
            <a:satOff val="20210"/>
            <a:lumOff val="-9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37" tIns="57150" rIns="106680" bIns="57150" numCol="1" spcCol="1270" anchor="ctr" anchorCtr="0">
          <a:noAutofit/>
        </a:bodyPr>
        <a:lstStyle/>
        <a:p>
          <a:pPr lvl="0" algn="just" defTabSz="666750">
            <a:lnSpc>
              <a:spcPct val="90000"/>
            </a:lnSpc>
            <a:spcBef>
              <a:spcPct val="0"/>
            </a:spcBef>
            <a:spcAft>
              <a:spcPct val="35000"/>
            </a:spcAft>
          </a:pPr>
          <a:r>
            <a:rPr lang="es-MX" sz="1500" kern="1200" dirty="0" smtClean="0">
              <a:solidFill>
                <a:schemeClr val="tx1"/>
              </a:solidFill>
              <a:latin typeface="Arial" pitchFamily="34" charset="0"/>
              <a:cs typeface="Arial" pitchFamily="34" charset="0"/>
            </a:rPr>
            <a:t>A finales de la década de los noventa, esta compañía se había convertido en una de las aerolíneas mas fuerte del mundo y Eastern había caído en quiebra.</a:t>
          </a:r>
          <a:endParaRPr lang="es-MX" sz="1500" kern="1200" dirty="0">
            <a:solidFill>
              <a:schemeClr val="tx1"/>
            </a:solidFill>
            <a:latin typeface="Arial" pitchFamily="34" charset="0"/>
            <a:cs typeface="Arial" pitchFamily="34" charset="0"/>
          </a:endParaRPr>
        </a:p>
      </dsp:txBody>
      <dsp:txXfrm rot="10800000">
        <a:off x="1108344" y="2863291"/>
        <a:ext cx="4450453" cy="1101739"/>
      </dsp:txXfrm>
    </dsp:sp>
    <dsp:sp modelId="{F395AD7E-F0AB-4B8D-9665-CD13D05FE3FC}">
      <dsp:nvSpPr>
        <dsp:cNvPr id="0" name=""/>
        <dsp:cNvSpPr/>
      </dsp:nvSpPr>
      <dsp:spPr>
        <a:xfrm>
          <a:off x="224550" y="2839504"/>
          <a:ext cx="1101739" cy="110173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F965E5B-F914-4429-9E33-7456EC1E740A}" type="datetimeFigureOut">
              <a:rPr lang="es-MX" smtClean="0"/>
              <a:pPr/>
              <a:t>13/10/2016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A63E0-4293-409F-A9B5-609CD89B83B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65E5B-F914-4429-9E33-7456EC1E740A}" type="datetimeFigureOut">
              <a:rPr lang="es-MX" smtClean="0"/>
              <a:pPr/>
              <a:t>13/10/2016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A63E0-4293-409F-A9B5-609CD89B83B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LOGO JPG.jpg"/>
          <p:cNvPicPr/>
          <p:nvPr/>
        </p:nvPicPr>
        <p:blipFill>
          <a:blip r:embed="rId2" cstate="print"/>
          <a:srcRect l="34974" t="22000" r="34137" b="26320"/>
          <a:stretch>
            <a:fillRect/>
          </a:stretch>
        </p:blipFill>
        <p:spPr>
          <a:xfrm>
            <a:off x="8244408" y="404664"/>
            <a:ext cx="676906" cy="887342"/>
          </a:xfrm>
          <a:prstGeom prst="rect">
            <a:avLst/>
          </a:prstGeom>
        </p:spPr>
      </p:pic>
      <p:pic>
        <p:nvPicPr>
          <p:cNvPr id="11266" name="Picture 2" descr="Logo UAEH"/>
          <p:cNvPicPr>
            <a:picLocks noChangeAspect="1" noChangeArrowheads="1"/>
          </p:cNvPicPr>
          <p:nvPr/>
        </p:nvPicPr>
        <p:blipFill>
          <a:blip r:embed="rId3" cstate="print"/>
          <a:srcRect/>
          <a:stretch>
            <a:fillRect/>
          </a:stretch>
        </p:blipFill>
        <p:spPr bwMode="auto">
          <a:xfrm>
            <a:off x="179512" y="260648"/>
            <a:ext cx="1163766" cy="1440160"/>
          </a:xfrm>
          <a:prstGeom prst="rect">
            <a:avLst/>
          </a:prstGeom>
          <a:noFill/>
        </p:spPr>
      </p:pic>
      <p:sp>
        <p:nvSpPr>
          <p:cNvPr id="6" name="5 CuadroTexto"/>
          <p:cNvSpPr txBox="1"/>
          <p:nvPr/>
        </p:nvSpPr>
        <p:spPr>
          <a:xfrm>
            <a:off x="1475656" y="548680"/>
            <a:ext cx="6624736" cy="1184940"/>
          </a:xfrm>
          <a:prstGeom prst="rect">
            <a:avLst/>
          </a:prstGeom>
          <a:noFill/>
        </p:spPr>
        <p:txBody>
          <a:bodyPr wrap="square" rtlCol="0">
            <a:spAutoFit/>
          </a:bodyPr>
          <a:lstStyle/>
          <a:p>
            <a:pPr algn="ctr"/>
            <a:r>
              <a:rPr lang="es-MX" sz="2400" b="1" dirty="0" smtClean="0">
                <a:latin typeface="Arial" pitchFamily="34" charset="0"/>
                <a:cs typeface="Arial" pitchFamily="34" charset="0"/>
              </a:rPr>
              <a:t>UNIVERSIDAD AUTÓNOMA DEL ESTADO DE HIDALGO</a:t>
            </a:r>
          </a:p>
          <a:p>
            <a:pPr algn="ctr"/>
            <a:r>
              <a:rPr lang="es-MX" sz="2300" dirty="0" smtClean="0">
                <a:latin typeface="Arial" pitchFamily="34" charset="0"/>
                <a:cs typeface="Arial" pitchFamily="34" charset="0"/>
              </a:rPr>
              <a:t>ESCUELA SUPERIOR DE ZIMAPÁN</a:t>
            </a:r>
            <a:endParaRPr lang="es-MX" sz="2300" dirty="0">
              <a:latin typeface="Arial" pitchFamily="34" charset="0"/>
              <a:cs typeface="Arial" pitchFamily="34" charset="0"/>
            </a:endParaRPr>
          </a:p>
        </p:txBody>
      </p:sp>
      <p:sp>
        <p:nvSpPr>
          <p:cNvPr id="7" name="6 CuadroTexto"/>
          <p:cNvSpPr txBox="1"/>
          <p:nvPr/>
        </p:nvSpPr>
        <p:spPr>
          <a:xfrm>
            <a:off x="2123728" y="2492896"/>
            <a:ext cx="4824536" cy="3708708"/>
          </a:xfrm>
          <a:prstGeom prst="rect">
            <a:avLst/>
          </a:prstGeom>
          <a:noFill/>
        </p:spPr>
        <p:txBody>
          <a:bodyPr wrap="square" rtlCol="0">
            <a:spAutoFit/>
          </a:bodyPr>
          <a:lstStyle/>
          <a:p>
            <a:pPr algn="ctr"/>
            <a:r>
              <a:rPr lang="es-MX" sz="2400" b="1" dirty="0" smtClean="0">
                <a:latin typeface="Arial" pitchFamily="34" charset="0"/>
                <a:cs typeface="Arial" pitchFamily="34" charset="0"/>
              </a:rPr>
              <a:t>Licenciatura en Contabilidad</a:t>
            </a:r>
          </a:p>
          <a:p>
            <a:pPr algn="ctr"/>
            <a:endParaRPr lang="es-MX" sz="2400" b="1" dirty="0" smtClean="0">
              <a:latin typeface="Arial" pitchFamily="34" charset="0"/>
              <a:cs typeface="Arial" pitchFamily="34" charset="0"/>
            </a:endParaRPr>
          </a:p>
          <a:p>
            <a:pPr algn="ctr"/>
            <a:r>
              <a:rPr lang="es-MX" sz="2400" b="1" dirty="0" smtClean="0">
                <a:latin typeface="Arial" pitchFamily="34" charset="0"/>
                <a:cs typeface="Arial" pitchFamily="34" charset="0"/>
              </a:rPr>
              <a:t>Nombre de la asignatura: Administración </a:t>
            </a:r>
            <a:r>
              <a:rPr lang="es-MX" sz="2400" b="1" dirty="0" smtClean="0">
                <a:latin typeface="Arial" pitchFamily="34" charset="0"/>
                <a:cs typeface="Arial" pitchFamily="34" charset="0"/>
              </a:rPr>
              <a:t>Financiera</a:t>
            </a:r>
          </a:p>
          <a:p>
            <a:pPr algn="ctr"/>
            <a:endParaRPr lang="es-MX" sz="2000" b="1" dirty="0">
              <a:latin typeface="Arial" pitchFamily="34" charset="0"/>
              <a:cs typeface="Arial" pitchFamily="34" charset="0"/>
            </a:endParaRPr>
          </a:p>
          <a:p>
            <a:pPr algn="ctr"/>
            <a:r>
              <a:rPr lang="es-MX" sz="2400" b="1" dirty="0" smtClean="0">
                <a:latin typeface="Arial" pitchFamily="34" charset="0"/>
                <a:cs typeface="Arial" pitchFamily="34" charset="0"/>
              </a:rPr>
              <a:t>Nombre del profesor: Víctor González  </a:t>
            </a:r>
            <a:r>
              <a:rPr lang="es-MX" sz="2400" b="1" dirty="0" smtClean="0">
                <a:latin typeface="Arial" pitchFamily="34" charset="0"/>
                <a:cs typeface="Arial" pitchFamily="34" charset="0"/>
              </a:rPr>
              <a:t>González</a:t>
            </a:r>
            <a:endParaRPr lang="es-MX" sz="2400" b="1" dirty="0" smtClean="0">
              <a:latin typeface="Arial" pitchFamily="34" charset="0"/>
              <a:cs typeface="Arial" pitchFamily="34" charset="0"/>
            </a:endParaRPr>
          </a:p>
          <a:p>
            <a:pPr algn="ctr"/>
            <a:endParaRPr lang="es-MX" sz="2400" b="1" dirty="0">
              <a:latin typeface="Arial" pitchFamily="34" charset="0"/>
              <a:cs typeface="Arial" pitchFamily="34" charset="0"/>
            </a:endParaRPr>
          </a:p>
          <a:p>
            <a:pPr algn="ctr"/>
            <a:r>
              <a:rPr lang="es-MX" sz="2400" b="1" dirty="0" smtClean="0">
                <a:latin typeface="Arial" pitchFamily="34" charset="0"/>
                <a:cs typeface="Arial" pitchFamily="34" charset="0"/>
              </a:rPr>
              <a:t>JULIO diciembre 2016</a:t>
            </a:r>
          </a:p>
          <a:p>
            <a:pPr algn="ctr"/>
            <a:endParaRPr lang="es-MX" sz="23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601670" y="1376772"/>
            <a:ext cx="6048672" cy="14581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MX" sz="1500" dirty="0">
                <a:latin typeface="Arial" pitchFamily="34" charset="0"/>
                <a:cs typeface="Arial" pitchFamily="34" charset="0"/>
              </a:rPr>
              <a:t>Los administradores financieros deben tener fundados conocimientos sobre marketing, contabilidad y otras áreas a fines para tomar decisiones mas informadas acerca del reemplazo o de la expansión de la planta y equipo y de que forma podrán financiar mejor sus empresas.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429" y="3050959"/>
            <a:ext cx="2693789" cy="17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050958"/>
            <a:ext cx="2702719"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04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85826" y="1222772"/>
            <a:ext cx="6507956" cy="770335"/>
          </a:xfrm>
          <a:ln w="38100">
            <a:solidFill>
              <a:srgbClr val="7030A0"/>
            </a:solidFill>
            <a:prstDash val="lgDashDot"/>
          </a:ln>
        </p:spPr>
        <p:txBody>
          <a:bodyPr>
            <a:noAutofit/>
          </a:bodyPr>
          <a:lstStyle/>
          <a:p>
            <a:r>
              <a:rPr lang="es-ES" sz="2400" dirty="0"/>
              <a:t>Las responsabilidades del administrador financiero</a:t>
            </a:r>
          </a:p>
          <a:p>
            <a:endParaRPr lang="es-ES" sz="2400" dirty="0"/>
          </a:p>
        </p:txBody>
      </p:sp>
      <p:sp>
        <p:nvSpPr>
          <p:cNvPr id="4" name="CuadroTexto 3"/>
          <p:cNvSpPr txBox="1"/>
          <p:nvPr/>
        </p:nvSpPr>
        <p:spPr>
          <a:xfrm>
            <a:off x="1318021" y="2882504"/>
            <a:ext cx="6225779" cy="1200329"/>
          </a:xfrm>
          <a:prstGeom prst="rect">
            <a:avLst/>
          </a:prstGeom>
          <a:noFill/>
        </p:spPr>
        <p:txBody>
          <a:bodyPr wrap="square" rtlCol="0">
            <a:spAutoFit/>
          </a:bodyPr>
          <a:lstStyle/>
          <a:p>
            <a:r>
              <a:rPr lang="es-ES" dirty="0"/>
              <a:t>La tarea del administrador financiero es tomar las decisiones relacionadas con la obtención y el uso de fondos para el mayor beneficio de la empresa.</a:t>
            </a:r>
          </a:p>
          <a:p>
            <a:endParaRPr lang="es-ES" dirty="0"/>
          </a:p>
        </p:txBody>
      </p:sp>
      <p:pic>
        <p:nvPicPr>
          <p:cNvPr id="2" name="Imagen 1"/>
          <p:cNvPicPr>
            <a:picLocks noChangeAspect="1"/>
          </p:cNvPicPr>
          <p:nvPr/>
        </p:nvPicPr>
        <p:blipFill>
          <a:blip r:embed="rId2"/>
          <a:stretch>
            <a:fillRect/>
          </a:stretch>
        </p:blipFill>
        <p:spPr>
          <a:xfrm>
            <a:off x="6259711" y="3968354"/>
            <a:ext cx="2268141" cy="1596771"/>
          </a:xfrm>
          <a:prstGeom prst="rect">
            <a:avLst/>
          </a:prstGeom>
        </p:spPr>
      </p:pic>
    </p:spTree>
    <p:extLst>
      <p:ext uri="{BB962C8B-B14F-4D97-AF65-F5344CB8AC3E}">
        <p14:creationId xmlns:p14="http://schemas.microsoft.com/office/powerpoint/2010/main" val="280818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5" y="1325333"/>
            <a:ext cx="5331216" cy="635627"/>
          </a:xfrm>
          <a:ln w="38100">
            <a:solidFill>
              <a:srgbClr val="0070C0"/>
            </a:solidFill>
            <a:prstDash val="lgDashDot"/>
          </a:ln>
        </p:spPr>
        <p:txBody>
          <a:bodyPr>
            <a:normAutofit/>
          </a:bodyPr>
          <a:lstStyle/>
          <a:p>
            <a:r>
              <a:rPr lang="es-ES" sz="1500" dirty="0"/>
              <a:t>Preparación de pronósticos y planeación </a:t>
            </a:r>
          </a:p>
        </p:txBody>
      </p:sp>
      <p:sp>
        <p:nvSpPr>
          <p:cNvPr id="4" name="Rectángulo redondeado 3"/>
          <p:cNvSpPr/>
          <p:nvPr/>
        </p:nvSpPr>
        <p:spPr>
          <a:xfrm>
            <a:off x="385763" y="2436019"/>
            <a:ext cx="5475685" cy="18430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El administrador financiero debe interactuar con otros ejecutivos cuando estos miran hacia el futuro y establecen los planes que darán forma futuro a la empresa.</a:t>
            </a:r>
          </a:p>
        </p:txBody>
      </p:sp>
      <p:pic>
        <p:nvPicPr>
          <p:cNvPr id="3" name="Imagen 2"/>
          <p:cNvPicPr>
            <a:picLocks noChangeAspect="1"/>
          </p:cNvPicPr>
          <p:nvPr/>
        </p:nvPicPr>
        <p:blipFill>
          <a:blip r:embed="rId2"/>
          <a:stretch>
            <a:fillRect/>
          </a:stretch>
        </p:blipFill>
        <p:spPr>
          <a:xfrm>
            <a:off x="6050756" y="2771775"/>
            <a:ext cx="3014663" cy="3014663"/>
          </a:xfrm>
          <a:prstGeom prst="rect">
            <a:avLst/>
          </a:prstGeom>
        </p:spPr>
      </p:pic>
    </p:spTree>
    <p:extLst>
      <p:ext uri="{BB962C8B-B14F-4D97-AF65-F5344CB8AC3E}">
        <p14:creationId xmlns:p14="http://schemas.microsoft.com/office/powerpoint/2010/main" val="6997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9667" y="1132450"/>
            <a:ext cx="5599106" cy="496325"/>
          </a:xfrm>
          <a:ln w="28575">
            <a:solidFill>
              <a:srgbClr val="002060"/>
            </a:solidFill>
            <a:prstDash val="lgDashDot"/>
          </a:ln>
        </p:spPr>
        <p:txBody>
          <a:bodyPr>
            <a:normAutofit/>
          </a:bodyPr>
          <a:lstStyle/>
          <a:p>
            <a:r>
              <a:rPr lang="es-ES" sz="1500" dirty="0"/>
              <a:t>Decisiones mayores de financiamiento  e inversiones </a:t>
            </a:r>
          </a:p>
        </p:txBody>
      </p:sp>
      <p:sp>
        <p:nvSpPr>
          <p:cNvPr id="4" name="Rectángulo redondeado 3"/>
          <p:cNvSpPr/>
          <p:nvPr/>
        </p:nvSpPr>
        <p:spPr>
          <a:xfrm>
            <a:off x="4004072" y="3964782"/>
            <a:ext cx="4296966" cy="143589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El administrador debe ayudar a determinar la tasa optima de crecimiento de ventas así como la toma de decisiones acerca de los activos específicos que deberán adquirirse y la mejor forma de financiar esos activos .</a:t>
            </a:r>
          </a:p>
        </p:txBody>
      </p:sp>
      <p:sp>
        <p:nvSpPr>
          <p:cNvPr id="6" name="Pentágono 5"/>
          <p:cNvSpPr/>
          <p:nvPr/>
        </p:nvSpPr>
        <p:spPr>
          <a:xfrm>
            <a:off x="875109" y="2375297"/>
            <a:ext cx="3936207" cy="1235869"/>
          </a:xfrm>
          <a:prstGeom prst="homePlat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350" dirty="0"/>
              <a:t>Por lo general una empresa exitosa muestra un rápido crecimiento de ventas que requieren que se realicen inversiones en planta, equipo e inventarios </a:t>
            </a:r>
          </a:p>
        </p:txBody>
      </p:sp>
      <p:pic>
        <p:nvPicPr>
          <p:cNvPr id="3" name="Imagen 2"/>
          <p:cNvPicPr>
            <a:picLocks noChangeAspect="1"/>
          </p:cNvPicPr>
          <p:nvPr/>
        </p:nvPicPr>
        <p:blipFill>
          <a:blip r:embed="rId2"/>
          <a:stretch>
            <a:fillRect/>
          </a:stretch>
        </p:blipFill>
        <p:spPr>
          <a:xfrm>
            <a:off x="5368528" y="1841389"/>
            <a:ext cx="2839641" cy="1769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a:blip r:embed="rId3"/>
          <a:stretch>
            <a:fillRect/>
          </a:stretch>
        </p:blipFill>
        <p:spPr>
          <a:xfrm>
            <a:off x="875110" y="3775471"/>
            <a:ext cx="2302265" cy="2050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171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4" y="1325333"/>
            <a:ext cx="2684456" cy="367736"/>
          </a:xfrm>
          <a:ln w="28575">
            <a:solidFill>
              <a:schemeClr val="tx1"/>
            </a:solidFill>
            <a:prstDash val="lgDashDot"/>
          </a:ln>
        </p:spPr>
        <p:txBody>
          <a:bodyPr>
            <a:normAutofit/>
          </a:bodyPr>
          <a:lstStyle/>
          <a:p>
            <a:r>
              <a:rPr lang="es-ES" sz="1500" dirty="0"/>
              <a:t>Coordinación y control</a:t>
            </a:r>
          </a:p>
        </p:txBody>
      </p:sp>
      <p:graphicFrame>
        <p:nvGraphicFramePr>
          <p:cNvPr id="5" name="Diagrama 4"/>
          <p:cNvGraphicFramePr/>
          <p:nvPr>
            <p:extLst/>
          </p:nvPr>
        </p:nvGraphicFramePr>
        <p:xfrm>
          <a:off x="4179094" y="1514275"/>
          <a:ext cx="5089922" cy="4904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342900" y="2110978"/>
            <a:ext cx="2571751" cy="1490330"/>
          </a:xfrm>
          <a:prstGeom prst="rect">
            <a:avLst/>
          </a:prstGeom>
        </p:spPr>
      </p:pic>
      <p:pic>
        <p:nvPicPr>
          <p:cNvPr id="4" name="Imagen 3"/>
          <p:cNvPicPr>
            <a:picLocks noChangeAspect="1"/>
          </p:cNvPicPr>
          <p:nvPr/>
        </p:nvPicPr>
        <p:blipFill>
          <a:blip r:embed="rId8"/>
          <a:stretch>
            <a:fillRect/>
          </a:stretch>
        </p:blipFill>
        <p:spPr>
          <a:xfrm>
            <a:off x="985838" y="3966467"/>
            <a:ext cx="1607344" cy="1607344"/>
          </a:xfrm>
          <a:prstGeom prst="rect">
            <a:avLst/>
          </a:prstGeom>
        </p:spPr>
      </p:pic>
      <p:pic>
        <p:nvPicPr>
          <p:cNvPr id="6" name="Imagen 5"/>
          <p:cNvPicPr>
            <a:picLocks noChangeAspect="1"/>
          </p:cNvPicPr>
          <p:nvPr/>
        </p:nvPicPr>
        <p:blipFill>
          <a:blip r:embed="rId9"/>
          <a:stretch>
            <a:fillRect/>
          </a:stretch>
        </p:blipFill>
        <p:spPr>
          <a:xfrm>
            <a:off x="3025378" y="3091357"/>
            <a:ext cx="1528763" cy="1678781"/>
          </a:xfrm>
          <a:prstGeom prst="rect">
            <a:avLst/>
          </a:prstGeom>
        </p:spPr>
      </p:pic>
    </p:spTree>
    <p:extLst>
      <p:ext uri="{BB962C8B-B14F-4D97-AF65-F5344CB8AC3E}">
        <p14:creationId xmlns:p14="http://schemas.microsoft.com/office/powerpoint/2010/main" val="309427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694" y="1325333"/>
            <a:ext cx="4677563" cy="539186"/>
          </a:xfrm>
          <a:ln w="38100">
            <a:solidFill>
              <a:schemeClr val="tx1"/>
            </a:solidFill>
            <a:prstDash val="lgDashDot"/>
          </a:ln>
        </p:spPr>
        <p:txBody>
          <a:bodyPr>
            <a:normAutofit/>
          </a:bodyPr>
          <a:lstStyle/>
          <a:p>
            <a:r>
              <a:rPr lang="es-ES" sz="1500" dirty="0"/>
              <a:t>Forma de tratar con los mercados financieros </a:t>
            </a:r>
          </a:p>
        </p:txBody>
      </p:sp>
      <p:sp>
        <p:nvSpPr>
          <p:cNvPr id="4" name="Rectángulo redondeado 3"/>
          <p:cNvSpPr/>
          <p:nvPr/>
        </p:nvSpPr>
        <p:spPr>
          <a:xfrm>
            <a:off x="4238030" y="2689623"/>
            <a:ext cx="4768454" cy="1007269"/>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50" dirty="0"/>
              <a:t>El administrador financiero debe tratar con los mercados de dinero y capitales </a:t>
            </a:r>
          </a:p>
        </p:txBody>
      </p:sp>
      <p:sp>
        <p:nvSpPr>
          <p:cNvPr id="5" name="Llamada rectangular redondeada 4"/>
          <p:cNvSpPr/>
          <p:nvPr/>
        </p:nvSpPr>
        <p:spPr>
          <a:xfrm>
            <a:off x="628650" y="4521994"/>
            <a:ext cx="3721895" cy="1232297"/>
          </a:xfrm>
          <a:prstGeom prst="wedgeRoundRectCallou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t>Capitulo dos: cada empresa es afectada a, y es afectada por, los mercados financieros generales donde se obtiene los fondos, se negocian los valores de la empresa y los inversionistas son recompensados o sancionados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50281"/>
            <a:ext cx="2200276" cy="192524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27" y="3989428"/>
            <a:ext cx="2932511" cy="1807726"/>
          </a:xfrm>
          <a:prstGeom prst="rect">
            <a:avLst/>
          </a:prstGeom>
        </p:spPr>
      </p:pic>
    </p:spTree>
    <p:extLst>
      <p:ext uri="{BB962C8B-B14F-4D97-AF65-F5344CB8AC3E}">
        <p14:creationId xmlns:p14="http://schemas.microsoft.com/office/powerpoint/2010/main" val="241122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79712" y="1628800"/>
            <a:ext cx="6696744" cy="2308324"/>
          </a:xfrm>
          <a:prstGeom prst="rect">
            <a:avLst/>
          </a:prstGeom>
          <a:noFill/>
        </p:spPr>
        <p:txBody>
          <a:bodyPr wrap="square" rtlCol="0">
            <a:spAutoFit/>
          </a:bodyPr>
          <a:lstStyle/>
          <a:p>
            <a:r>
              <a:rPr lang="es-ES" b="1" dirty="0" err="1" smtClean="0"/>
              <a:t>Besley</a:t>
            </a:r>
            <a:r>
              <a:rPr lang="es-ES" b="1" dirty="0" smtClean="0"/>
              <a:t> y </a:t>
            </a:r>
            <a:r>
              <a:rPr lang="es-ES" b="1" dirty="0" err="1" smtClean="0"/>
              <a:t>Brigham</a:t>
            </a:r>
            <a:r>
              <a:rPr lang="es-ES" b="1" dirty="0" smtClean="0"/>
              <a:t> (2004) Fundamentos de Administración Financiera,</a:t>
            </a:r>
            <a:r>
              <a:rPr lang="en-US" b="1" dirty="0" smtClean="0"/>
              <a:t> McGraw-Hill</a:t>
            </a:r>
            <a:r>
              <a:rPr lang="es-ES" b="1" dirty="0" smtClean="0"/>
              <a:t>.</a:t>
            </a:r>
            <a:endParaRPr lang="es-MX" dirty="0" smtClean="0"/>
          </a:p>
          <a:p>
            <a:r>
              <a:rPr lang="es-MX" dirty="0" err="1" smtClean="0"/>
              <a:t>Ross.S.,Westerfield,R</a:t>
            </a:r>
            <a:r>
              <a:rPr lang="es-MX" dirty="0" smtClean="0"/>
              <a:t>. y </a:t>
            </a:r>
            <a:r>
              <a:rPr lang="es-MX" dirty="0" err="1" smtClean="0"/>
              <a:t>Jaffe,J</a:t>
            </a:r>
            <a:r>
              <a:rPr lang="es-MX" dirty="0" smtClean="0"/>
              <a:t>.(2006)Finanzas Corporativas.(7ª. Ed.) México: Mc Graw Hill.</a:t>
            </a:r>
          </a:p>
          <a:p>
            <a:r>
              <a:rPr lang="en-US" b="1" dirty="0" smtClean="0"/>
              <a:t>Stanley B Block, Geoffrey A </a:t>
            </a:r>
            <a:r>
              <a:rPr lang="en-US" b="1" dirty="0" err="1" smtClean="0"/>
              <a:t>Hirt</a:t>
            </a:r>
            <a:r>
              <a:rPr lang="en-US" b="1" dirty="0" smtClean="0"/>
              <a:t>, (2008). Administration Financiera , McGraw-Hill</a:t>
            </a:r>
            <a:r>
              <a:rPr lang="es-ES" b="1" dirty="0" smtClean="0"/>
              <a:t>.</a:t>
            </a:r>
            <a:endParaRPr lang="es-MX" dirty="0" smtClean="0"/>
          </a:p>
          <a:p>
            <a:r>
              <a:rPr lang="es-ES" b="1" dirty="0" smtClean="0"/>
              <a:t> </a:t>
            </a:r>
            <a:endParaRPr lang="es-MX" dirty="0" smtClean="0"/>
          </a:p>
          <a:p>
            <a:endParaRPr lang="es-MX" dirty="0" smtClean="0"/>
          </a:p>
        </p:txBody>
      </p:sp>
      <p:sp>
        <p:nvSpPr>
          <p:cNvPr id="6" name="CuadroTexto 5"/>
          <p:cNvSpPr txBox="1"/>
          <p:nvPr/>
        </p:nvSpPr>
        <p:spPr>
          <a:xfrm>
            <a:off x="1547664" y="980728"/>
            <a:ext cx="5256584" cy="369332"/>
          </a:xfrm>
          <a:prstGeom prst="rect">
            <a:avLst/>
          </a:prstGeom>
          <a:noFill/>
        </p:spPr>
        <p:txBody>
          <a:bodyPr wrap="square" rtlCol="0">
            <a:spAutoFit/>
          </a:bodyPr>
          <a:lstStyle/>
          <a:p>
            <a:pPr algn="ctr"/>
            <a:r>
              <a:rPr lang="es-MX" dirty="0" smtClean="0"/>
              <a:t>BIBLIOGRAFIA </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8136904" cy="6063198"/>
          </a:xfrm>
          <a:prstGeom prst="rect">
            <a:avLst/>
          </a:prstGeom>
          <a:noFill/>
        </p:spPr>
        <p:txBody>
          <a:bodyPr wrap="square" rtlCol="0">
            <a:spAutoFit/>
          </a:bodyPr>
          <a:lstStyle/>
          <a:p>
            <a:endParaRPr lang="es-MX" dirty="0"/>
          </a:p>
          <a:p>
            <a:r>
              <a:rPr lang="es-MX" sz="2800" b="1" dirty="0" smtClean="0">
                <a:latin typeface="Arial" pitchFamily="34" charset="0"/>
                <a:cs typeface="Arial" pitchFamily="34" charset="0"/>
              </a:rPr>
              <a:t> Resumen </a:t>
            </a:r>
            <a:r>
              <a:rPr lang="es-MX" sz="2800" b="1" dirty="0">
                <a:latin typeface="Arial" pitchFamily="34" charset="0"/>
                <a:cs typeface="Arial" pitchFamily="34" charset="0"/>
              </a:rPr>
              <a:t>(</a:t>
            </a:r>
            <a:r>
              <a:rPr lang="es-MX" sz="2800" b="1" dirty="0" err="1">
                <a:latin typeface="Arial" pitchFamily="34" charset="0"/>
                <a:cs typeface="Arial" pitchFamily="34" charset="0"/>
              </a:rPr>
              <a:t>abstract</a:t>
            </a:r>
            <a:r>
              <a:rPr lang="es-MX" sz="2800" b="1" dirty="0">
                <a:latin typeface="Arial" pitchFamily="34" charset="0"/>
                <a:cs typeface="Arial" pitchFamily="34" charset="0"/>
              </a:rPr>
              <a:t>) </a:t>
            </a:r>
            <a:endParaRPr lang="es-MX" sz="2800" b="1" dirty="0" smtClean="0">
              <a:latin typeface="Arial" pitchFamily="34" charset="0"/>
              <a:cs typeface="Arial" pitchFamily="34" charset="0"/>
            </a:endParaRPr>
          </a:p>
          <a:p>
            <a:endParaRPr lang="es-MX" sz="2800" b="1" dirty="0">
              <a:latin typeface="Arial" pitchFamily="34" charset="0"/>
              <a:cs typeface="Arial" pitchFamily="34" charset="0"/>
            </a:endParaRPr>
          </a:p>
          <a:p>
            <a:pPr algn="just">
              <a:lnSpc>
                <a:spcPct val="150000"/>
              </a:lnSpc>
            </a:pPr>
            <a:r>
              <a:rPr lang="es-MX" sz="1600" b="1" dirty="0" smtClean="0">
                <a:latin typeface="Arial" pitchFamily="34" charset="0"/>
                <a:cs typeface="Arial" pitchFamily="34" charset="0"/>
              </a:rPr>
              <a:t>La administración financiera es de gran importancia por que permite tomar decisiones adecuadas relacionadas  la planeación financiera  como son  las inversiones  en el corto y largo plazo, la administración del capital de trabajo  y  los mercados financieros.</a:t>
            </a:r>
          </a:p>
          <a:p>
            <a:r>
              <a:rPr lang="es-MX" sz="1400" b="1" dirty="0" smtClean="0">
                <a:latin typeface="Arial" pitchFamily="34" charset="0"/>
                <a:cs typeface="Arial" pitchFamily="34" charset="0"/>
              </a:rPr>
              <a:t>Palabras Clave: Administración financiera, capital de trabajo, inversiones.</a:t>
            </a:r>
          </a:p>
          <a:p>
            <a:endParaRPr lang="es-MX" sz="2800" b="1" dirty="0" smtClean="0">
              <a:latin typeface="Arial" pitchFamily="34" charset="0"/>
              <a:cs typeface="Arial" pitchFamily="34" charset="0"/>
            </a:endParaRPr>
          </a:p>
          <a:p>
            <a:pPr algn="just">
              <a:lnSpc>
                <a:spcPct val="150000"/>
              </a:lnSpc>
            </a:pPr>
            <a:r>
              <a:rPr lang="es-MX" sz="1600" b="1" dirty="0" err="1" smtClean="0">
                <a:latin typeface="Arial" pitchFamily="34" charset="0"/>
                <a:cs typeface="Arial" pitchFamily="34" charset="0"/>
              </a:rPr>
              <a:t>Abstract</a:t>
            </a:r>
            <a:endParaRPr lang="es-MX" sz="1600" b="1" dirty="0" smtClean="0">
              <a:latin typeface="Arial" pitchFamily="34" charset="0"/>
              <a:cs typeface="Arial" pitchFamily="34" charset="0"/>
            </a:endParaRPr>
          </a:p>
          <a:p>
            <a:pPr algn="just">
              <a:lnSpc>
                <a:spcPct val="150000"/>
              </a:lnSpc>
            </a:pPr>
            <a:r>
              <a:rPr lang="en-US" sz="1600" b="1" dirty="0">
                <a:latin typeface="Arial" pitchFamily="34" charset="0"/>
                <a:cs typeface="Arial" pitchFamily="34" charset="0"/>
              </a:rPr>
              <a:t>Financial management is very important because it allows to make appropriate decisions regarding financial planning such as investments in the short and long term management of working capital and financial markets.</a:t>
            </a:r>
          </a:p>
          <a:p>
            <a:pPr algn="just">
              <a:lnSpc>
                <a:spcPct val="150000"/>
              </a:lnSpc>
            </a:pPr>
            <a:r>
              <a:rPr lang="en-US" sz="1600" b="1" dirty="0">
                <a:latin typeface="Arial" pitchFamily="34" charset="0"/>
                <a:cs typeface="Arial" pitchFamily="34" charset="0"/>
              </a:rPr>
              <a:t>Keywords: financial management, working capital investments.</a:t>
            </a:r>
            <a:endParaRPr lang="es-MX" sz="1600" b="1" dirty="0" smtClean="0">
              <a:latin typeface="Arial" pitchFamily="34" charset="0"/>
              <a:cs typeface="Arial" pitchFamily="34" charset="0"/>
            </a:endParaRPr>
          </a:p>
          <a:p>
            <a:endParaRPr lang="es-MX" sz="2800" b="1" dirty="0" smtClean="0">
              <a:latin typeface="Arial" pitchFamily="34" charset="0"/>
              <a:cs typeface="Arial" pitchFamily="34" charset="0"/>
            </a:endParaRPr>
          </a:p>
          <a:p>
            <a:endParaRPr lang="es-MX"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83568" y="1196752"/>
            <a:ext cx="7772400" cy="4464496"/>
          </a:xfrm>
        </p:spPr>
        <p:txBody>
          <a:bodyPr>
            <a:normAutofit/>
          </a:bodyPr>
          <a:lstStyle/>
          <a:p>
            <a:pPr algn="just"/>
            <a:r>
              <a:rPr lang="es-MX" sz="2800" b="1" dirty="0" smtClean="0">
                <a:solidFill>
                  <a:schemeClr val="tx1"/>
                </a:solidFill>
                <a:latin typeface="Arial" pitchFamily="34" charset="0"/>
                <a:cs typeface="Arial" pitchFamily="34" charset="0"/>
              </a:rPr>
              <a:t>Objetivo </a:t>
            </a:r>
            <a:r>
              <a:rPr lang="es-MX" sz="2800" b="1" dirty="0">
                <a:solidFill>
                  <a:schemeClr val="tx1"/>
                </a:solidFill>
                <a:latin typeface="Arial" pitchFamily="34" charset="0"/>
                <a:cs typeface="Arial" pitchFamily="34" charset="0"/>
              </a:rPr>
              <a:t>general</a:t>
            </a:r>
            <a:r>
              <a:rPr lang="es-MX" sz="2800" b="1" dirty="0" smtClean="0">
                <a:solidFill>
                  <a:schemeClr val="tx1"/>
                </a:solidFill>
                <a:latin typeface="Arial" pitchFamily="34" charset="0"/>
                <a:cs typeface="Arial" pitchFamily="34" charset="0"/>
              </a:rPr>
              <a:t>:</a:t>
            </a:r>
            <a:r>
              <a:rPr lang="es-ES" dirty="0" smtClean="0"/>
              <a:t> </a:t>
            </a:r>
            <a:r>
              <a:rPr lang="es-ES" sz="2800" dirty="0" smtClean="0">
                <a:solidFill>
                  <a:schemeClr val="tx1"/>
                </a:solidFill>
              </a:rPr>
              <a:t>El estudiante aplicará las herramientas de administración financiera para el adecuado manejo de los recursos de la entidad económica para la adecuada toma de decisiones.</a:t>
            </a:r>
            <a:endParaRPr lang="es-MX" sz="2800" dirty="0">
              <a:solidFill>
                <a:schemeClr val="tx1"/>
              </a:solidFill>
            </a:endParaRPr>
          </a:p>
          <a:p>
            <a:endParaRPr lang="es-MX" dirty="0" smtClean="0"/>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11560" y="2348880"/>
            <a:ext cx="7772400" cy="3384376"/>
          </a:xfrm>
        </p:spPr>
        <p:txBody>
          <a:bodyPr>
            <a:normAutofit fontScale="25000" lnSpcReduction="20000"/>
          </a:bodyPr>
          <a:lstStyle/>
          <a:p>
            <a:endParaRPr lang="es-MX" sz="2800" b="1" dirty="0" smtClean="0">
              <a:solidFill>
                <a:schemeClr val="tx1"/>
              </a:solidFill>
            </a:endParaRPr>
          </a:p>
          <a:p>
            <a:endParaRPr lang="es-MX" sz="2800" b="1" dirty="0">
              <a:solidFill>
                <a:schemeClr val="tx1"/>
              </a:solidFill>
            </a:endParaRPr>
          </a:p>
          <a:p>
            <a:endParaRPr lang="es-MX" sz="2800" b="1" dirty="0" smtClean="0">
              <a:solidFill>
                <a:schemeClr val="tx1"/>
              </a:solidFill>
            </a:endParaRPr>
          </a:p>
          <a:p>
            <a:pPr algn="ctr"/>
            <a:endParaRPr lang="es-MX" sz="9600" b="1" dirty="0" smtClean="0">
              <a:solidFill>
                <a:schemeClr val="tx1"/>
              </a:solidFill>
              <a:latin typeface="Arial" pitchFamily="34" charset="0"/>
              <a:cs typeface="Arial" pitchFamily="34" charset="0"/>
            </a:endParaRPr>
          </a:p>
          <a:p>
            <a:pPr algn="ctr"/>
            <a:r>
              <a:rPr lang="es-MX" sz="9600" b="1" dirty="0" smtClean="0">
                <a:solidFill>
                  <a:schemeClr val="tx1"/>
                </a:solidFill>
                <a:latin typeface="Arial" pitchFamily="34" charset="0"/>
                <a:cs typeface="Arial" pitchFamily="34" charset="0"/>
              </a:rPr>
              <a:t>UNIDAD III</a:t>
            </a:r>
            <a:endParaRPr lang="es-MX" sz="9600" b="1" dirty="0">
              <a:solidFill>
                <a:schemeClr val="tx1"/>
              </a:solidFill>
              <a:latin typeface="Arial" pitchFamily="34" charset="0"/>
              <a:cs typeface="Arial" pitchFamily="34" charset="0"/>
            </a:endParaRPr>
          </a:p>
          <a:p>
            <a:pPr algn="ctr"/>
            <a:r>
              <a:rPr lang="es-MX" sz="9600" b="1" dirty="0" smtClean="0">
                <a:solidFill>
                  <a:schemeClr val="tx1"/>
                </a:solidFill>
                <a:latin typeface="Arial" pitchFamily="34" charset="0"/>
                <a:cs typeface="Arial" pitchFamily="34" charset="0"/>
              </a:rPr>
              <a:t> </a:t>
            </a:r>
            <a:r>
              <a:rPr lang="es-MX" sz="9600" b="1" dirty="0">
                <a:solidFill>
                  <a:schemeClr val="tx1"/>
                </a:solidFill>
                <a:latin typeface="Arial" pitchFamily="34" charset="0"/>
                <a:cs typeface="Arial" pitchFamily="34" charset="0"/>
              </a:rPr>
              <a:t>FUNDAMENTOS DE LA ADMINISTRACIÓN FINANCIERA</a:t>
            </a:r>
          </a:p>
          <a:p>
            <a:pPr algn="ctr"/>
            <a:endParaRPr lang="es-MX" sz="7200" b="1" dirty="0">
              <a:solidFill>
                <a:schemeClr val="tx1"/>
              </a:solidFill>
              <a:latin typeface="Arial" pitchFamily="34" charset="0"/>
              <a:cs typeface="Arial" pitchFamily="34" charset="0"/>
            </a:endParaRPr>
          </a:p>
          <a:p>
            <a:endParaRPr lang="es-MX" sz="5100" b="1" dirty="0" smtClean="0">
              <a:solidFill>
                <a:schemeClr val="tx1"/>
              </a:solidFill>
              <a:latin typeface="Arial" pitchFamily="34" charset="0"/>
              <a:cs typeface="Arial" pitchFamily="34" charset="0"/>
            </a:endParaRPr>
          </a:p>
          <a:p>
            <a:endParaRPr lang="es-MX" sz="5100" b="1" dirty="0" smtClean="0">
              <a:solidFill>
                <a:schemeClr val="tx1"/>
              </a:solidFill>
              <a:latin typeface="Arial" pitchFamily="34" charset="0"/>
              <a:cs typeface="Arial" pitchFamily="34" charset="0"/>
            </a:endParaRPr>
          </a:p>
          <a:p>
            <a:endParaRPr lang="es-MX" sz="5100" b="1" dirty="0">
              <a:solidFill>
                <a:schemeClr val="tx1"/>
              </a:solidFill>
              <a:latin typeface="Arial" pitchFamily="34" charset="0"/>
              <a:cs typeface="Arial" pitchFamily="34" charset="0"/>
            </a:endParaRPr>
          </a:p>
          <a:p>
            <a:endParaRPr lang="es-MX" sz="5100" b="1" dirty="0" smtClean="0">
              <a:solidFill>
                <a:schemeClr val="tx1"/>
              </a:solidFill>
              <a:latin typeface="Arial" pitchFamily="34" charset="0"/>
              <a:cs typeface="Arial" pitchFamily="34" charset="0"/>
            </a:endParaRPr>
          </a:p>
          <a:p>
            <a:pPr algn="just">
              <a:lnSpc>
                <a:spcPct val="170000"/>
              </a:lnSpc>
            </a:pPr>
            <a:r>
              <a:rPr lang="es-MX" sz="9600" b="1" dirty="0" smtClean="0">
                <a:solidFill>
                  <a:schemeClr val="tx1"/>
                </a:solidFill>
                <a:latin typeface="Arial" pitchFamily="34" charset="0"/>
                <a:cs typeface="Arial" pitchFamily="34" charset="0"/>
              </a:rPr>
              <a:t>Objetivo de la </a:t>
            </a:r>
            <a:r>
              <a:rPr lang="es-MX" sz="9600" b="1" dirty="0">
                <a:solidFill>
                  <a:schemeClr val="tx1"/>
                </a:solidFill>
                <a:latin typeface="Arial" pitchFamily="34" charset="0"/>
                <a:cs typeface="Arial" pitchFamily="34" charset="0"/>
              </a:rPr>
              <a:t>unidad</a:t>
            </a:r>
            <a:r>
              <a:rPr lang="es-MX" sz="9600" b="1" dirty="0" smtClean="0">
                <a:solidFill>
                  <a:schemeClr val="tx1"/>
                </a:solidFill>
                <a:latin typeface="Arial" pitchFamily="34" charset="0"/>
                <a:cs typeface="Arial" pitchFamily="34" charset="0"/>
              </a:rPr>
              <a:t>: Introducir </a:t>
            </a:r>
            <a:r>
              <a:rPr lang="es-MX" sz="9600" b="1" dirty="0">
                <a:solidFill>
                  <a:schemeClr val="tx1"/>
                </a:solidFill>
                <a:latin typeface="Arial" pitchFamily="34" charset="0"/>
                <a:cs typeface="Arial" pitchFamily="34" charset="0"/>
              </a:rPr>
              <a:t>al estudiante en el conocimiento de los fundamentos de la administración financiera como son : capital de trabajo, rentabilidad,  endeudamiento, </a:t>
            </a:r>
            <a:r>
              <a:rPr lang="es-MX" sz="9600" b="1" dirty="0" err="1">
                <a:solidFill>
                  <a:schemeClr val="tx1"/>
                </a:solidFill>
                <a:latin typeface="Arial" pitchFamily="34" charset="0"/>
                <a:cs typeface="Arial" pitchFamily="34" charset="0"/>
              </a:rPr>
              <a:t>etc</a:t>
            </a:r>
            <a:r>
              <a:rPr lang="es-MX" sz="9600" b="1" dirty="0">
                <a:solidFill>
                  <a:schemeClr val="tx1"/>
                </a:solidFill>
                <a:latin typeface="Arial" pitchFamily="34" charset="0"/>
                <a:cs typeface="Arial" pitchFamily="34" charset="0"/>
              </a:rPr>
              <a:t>; con la finalidad de sean aplicados correctamente en el análisis de la información financiera..</a:t>
            </a:r>
            <a:endParaRPr lang="es-MX" sz="9600" b="1" dirty="0">
              <a:solidFill>
                <a:schemeClr val="tx1"/>
              </a:solidFill>
            </a:endParaRPr>
          </a:p>
          <a:p>
            <a:endParaRPr lang="es-MX" sz="28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493658" y="2078850"/>
          <a:ext cx="5940660" cy="334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033718" y="1322766"/>
            <a:ext cx="5184576" cy="830997"/>
          </a:xfrm>
          <a:prstGeom prst="rect">
            <a:avLst/>
          </a:prstGeom>
        </p:spPr>
        <p:txBody>
          <a:bodyPr wrap="square">
            <a:spAutoFit/>
          </a:bodyPr>
          <a:lstStyle/>
          <a:p>
            <a:pPr algn="ctr"/>
            <a:r>
              <a:rPr lang="es-MX" sz="2400" dirty="0">
                <a:latin typeface="Arial" pitchFamily="34" charset="0"/>
                <a:cs typeface="Arial" pitchFamily="34" charset="0"/>
              </a:rPr>
              <a:t>La Creciente Importancia de la Administración Financiera</a:t>
            </a:r>
          </a:p>
        </p:txBody>
      </p:sp>
    </p:spTree>
    <p:extLst>
      <p:ext uri="{BB962C8B-B14F-4D97-AF65-F5344CB8AC3E}">
        <p14:creationId xmlns:p14="http://schemas.microsoft.com/office/powerpoint/2010/main" val="30833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roceso alternativo"/>
          <p:cNvSpPr/>
          <p:nvPr/>
        </p:nvSpPr>
        <p:spPr>
          <a:xfrm>
            <a:off x="1850545" y="1754814"/>
            <a:ext cx="5616624" cy="1566174"/>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es-MX" sz="1500" dirty="0">
                <a:solidFill>
                  <a:schemeClr val="tx1"/>
                </a:solidFill>
                <a:latin typeface="Arial" pitchFamily="34" charset="0"/>
                <a:cs typeface="Arial" pitchFamily="34" charset="0"/>
              </a:rPr>
              <a:t>Las decisiones se toman de una manera mucho mas coordinada por lo que el administrador financiero tiene una responsabilidad directa sobre el proceso de control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3807042"/>
            <a:ext cx="2700300" cy="1793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857" y="3848637"/>
            <a:ext cx="2704494" cy="1640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5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1439652" y="1484785"/>
          <a:ext cx="6156684" cy="396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13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763688" y="1376772"/>
            <a:ext cx="5670630" cy="1620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50" dirty="0">
                <a:solidFill>
                  <a:schemeClr val="tx1"/>
                </a:solidFill>
                <a:latin typeface="Arial" pitchFamily="34" charset="0"/>
                <a:cs typeface="Arial" pitchFamily="34" charset="0"/>
              </a:rPr>
              <a:t>Las decisiones financieras ejercieron una gran influencia en este contexto . Debido a que adicionalmente Eastern había usado una gran cantidad de deudas, mientras que Delta no lo había hecho, cuando las tasas de interés aumentaron durante la parte final de los años 60 y primera de los 80 los costos de Eastern aumentaron de manera significativa y sus utilidades disminuyeron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52" y="3245854"/>
            <a:ext cx="3510390" cy="2057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079" y="3234265"/>
            <a:ext cx="2402485" cy="2653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40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roceso alternativo"/>
          <p:cNvSpPr/>
          <p:nvPr/>
        </p:nvSpPr>
        <p:spPr>
          <a:xfrm>
            <a:off x="2033718" y="1592796"/>
            <a:ext cx="5238582" cy="156617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500" dirty="0">
                <a:latin typeface="Arial" pitchFamily="34" charset="0"/>
                <a:cs typeface="Arial" pitchFamily="34" charset="0"/>
              </a:rPr>
              <a:t>Las historias de Delta-Eastern ilustran la importancia de una planeación financiera adecuada para la supervivencia corporativa a largo plazo, tal conocimiento ha incrementado la importancia que se otorga a la función de la administración financiera </a:t>
            </a:r>
          </a:p>
        </p:txBody>
      </p:sp>
      <p:sp>
        <p:nvSpPr>
          <p:cNvPr id="6" name="5 Proceso alternativo"/>
          <p:cNvSpPr/>
          <p:nvPr/>
        </p:nvSpPr>
        <p:spPr>
          <a:xfrm>
            <a:off x="1925706" y="3537012"/>
            <a:ext cx="5346594" cy="156617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MX" sz="1500" dirty="0">
                <a:solidFill>
                  <a:schemeClr val="tx1"/>
                </a:solidFill>
                <a:latin typeface="Arial" pitchFamily="34" charset="0"/>
                <a:cs typeface="Arial" pitchFamily="34" charset="0"/>
              </a:rPr>
              <a:t>Su valor se encuentra  reflejado en el hecho de que la mayor parte de los directores ejecutivos de las mil compañías mas importantes de los Estados Unidos empezaron sus carreras en finanzas .</a:t>
            </a:r>
          </a:p>
        </p:txBody>
      </p:sp>
    </p:spTree>
    <p:extLst>
      <p:ext uri="{BB962C8B-B14F-4D97-AF65-F5344CB8AC3E}">
        <p14:creationId xmlns:p14="http://schemas.microsoft.com/office/powerpoint/2010/main" val="1357943425"/>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835</Words>
  <Application>Microsoft Office PowerPoint</Application>
  <PresentationFormat>Presentación en pantalla (4:3)</PresentationFormat>
  <Paragraphs>60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Preparación de pronósticos y planeación </vt:lpstr>
      <vt:lpstr>Decisiones mayores de financiamiento  e inversiones </vt:lpstr>
      <vt:lpstr>Coordinación y control</vt:lpstr>
      <vt:lpstr>Forma de tratar con los mercados financieros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mas</dc:creator>
  <cp:lastModifiedBy>UAEH_ ZIMAPAN</cp:lastModifiedBy>
  <cp:revision>52</cp:revision>
  <dcterms:created xsi:type="dcterms:W3CDTF">2012-08-07T16:35:15Z</dcterms:created>
  <dcterms:modified xsi:type="dcterms:W3CDTF">2016-10-14T03:33:05Z</dcterms:modified>
</cp:coreProperties>
</file>